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711" r:id="rId2"/>
    <p:sldId id="256" r:id="rId3"/>
    <p:sldId id="712" r:id="rId4"/>
    <p:sldId id="258" r:id="rId5"/>
    <p:sldId id="716" r:id="rId6"/>
    <p:sldId id="576" r:id="rId7"/>
    <p:sldId id="719" r:id="rId8"/>
    <p:sldId id="260" r:id="rId9"/>
    <p:sldId id="717" r:id="rId10"/>
    <p:sldId id="257" r:id="rId11"/>
    <p:sldId id="259" r:id="rId12"/>
    <p:sldId id="654" r:id="rId13"/>
    <p:sldId id="720" r:id="rId14"/>
    <p:sldId id="262" r:id="rId15"/>
    <p:sldId id="261" r:id="rId16"/>
    <p:sldId id="263" r:id="rId17"/>
    <p:sldId id="713" r:id="rId18"/>
    <p:sldId id="718" r:id="rId19"/>
    <p:sldId id="721" r:id="rId20"/>
    <p:sldId id="714" r:id="rId21"/>
    <p:sldId id="675" r:id="rId22"/>
    <p:sldId id="690" r:id="rId23"/>
    <p:sldId id="692" r:id="rId24"/>
    <p:sldId id="582" r:id="rId25"/>
    <p:sldId id="581" r:id="rId26"/>
    <p:sldId id="583" r:id="rId27"/>
    <p:sldId id="573" r:id="rId28"/>
    <p:sldId id="574" r:id="rId29"/>
    <p:sldId id="649" r:id="rId30"/>
    <p:sldId id="648" r:id="rId31"/>
    <p:sldId id="650" r:id="rId32"/>
    <p:sldId id="652" r:id="rId33"/>
    <p:sldId id="71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7" autoAdjust="0"/>
    <p:restoredTop sz="94660"/>
  </p:normalViewPr>
  <p:slideViewPr>
    <p:cSldViewPr snapToGrid="0">
      <p:cViewPr varScale="1">
        <p:scale>
          <a:sx n="59" d="100"/>
          <a:sy n="59"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6:14:47.5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50 0,'28182'0'0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16:15:37.84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16:15:38.59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6:16:13.954"/>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590 1 0,'24237'60'0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6:16:13.953"/>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0 0,'77'0'0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16:15:51.696"/>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16:15:52.240"/>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16:17:52.55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7:05:40.33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 0,'12427'31'0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17:05:48.86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1,'3'0,"-1"1,0-1,1 1,-1 0,0 0,0 0,1 0,3 3,11 4,4-3,1 0,32 1,18 3,58 21,75 13,148-8,-320-32,55 9,16 3,7 1,-76-10,58 4,-93-10,165 11,-44 1,182-6,-282-6,9 1,0 2,39 8,36 4,260-13,-191-4,4087 2,-4222-2,66-11,14-2,270 13,-204 3,-119 0,92-13,218-31,43 35,-254 10,1568-2,-1689 3,77 12,-28-2,-31-3,62 18,9 3,88-5,-71-11,-70-6,44 6,-64-7,118 0,-67-5,15 10,23 1,571-12,-378-4,-168-2,-1-7,219-44,-96 13,-40 6,-95 6,243-34,-275 59,14-2,-96 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7:05:54.81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0,'16389'0'0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6:14:56.5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 0,'15543'0'0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7:06:02.54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32 0,'15300'-31'0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7:06:07.30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91 0,'16450'-91'0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17:06:09.48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2,'123'-1,"129"3,-222 1,38 9,-42-6,54 4,72 2,-3 1,148 10,-247-18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7:54:30.179"/>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6:15:11.116"/>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0 0,'11763'0'0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6:15:20.681"/>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41 0,'28097'0'0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6:16:19.334"/>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3522 202 0,'258'137'0,"-354"-92"0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16:16:13.95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0 248 0,'3780'91'0,"-4038"-228"0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16:15:34.254"/>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16:15:36.650"/>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0,'220'10,"-69"-1,1189 4,-939-14,100 24,-435-18,70-1,64 7,-44 2,195-8,-221-6,-99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16:15:37.112"/>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77D21-E33E-45AC-B812-926522A83D21}" type="datetimeFigureOut">
              <a:rPr lang="en-US" smtClean="0"/>
              <a:t>4/23/2025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7C01DA-AA39-47F3-AA15-93EBFCABA5E0}" type="slidenum">
              <a:rPr lang="en-US" smtClean="0"/>
              <a:t>‹#›</a:t>
            </a:fld>
            <a:endParaRPr lang="en-US" dirty="0"/>
          </a:p>
        </p:txBody>
      </p:sp>
    </p:spTree>
    <p:extLst>
      <p:ext uri="{BB962C8B-B14F-4D97-AF65-F5344CB8AC3E}">
        <p14:creationId xmlns:p14="http://schemas.microsoft.com/office/powerpoint/2010/main" val="357165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C01DA-AA39-47F3-AA15-93EBFCABA5E0}" type="slidenum">
              <a:rPr lang="en-US" smtClean="0"/>
              <a:t>3</a:t>
            </a:fld>
            <a:endParaRPr lang="en-US" dirty="0"/>
          </a:p>
        </p:txBody>
      </p:sp>
    </p:spTree>
    <p:extLst>
      <p:ext uri="{BB962C8B-B14F-4D97-AF65-F5344CB8AC3E}">
        <p14:creationId xmlns:p14="http://schemas.microsoft.com/office/powerpoint/2010/main" val="105279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AD22-64B7-F433-5FA5-B9FC7855F3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46EE2B-2565-67AC-046D-9CE77F973B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75C564-4C1A-1EA2-AE9A-4BF41301D2F8}"/>
              </a:ext>
            </a:extLst>
          </p:cNvPr>
          <p:cNvSpPr>
            <a:spLocks noGrp="1"/>
          </p:cNvSpPr>
          <p:nvPr>
            <p:ph type="dt" sz="half" idx="10"/>
          </p:nvPr>
        </p:nvSpPr>
        <p:spPr/>
        <p:txBody>
          <a:bodyPr/>
          <a:lstStyle/>
          <a:p>
            <a:fld id="{166FDC84-8797-420C-831F-0515D6F31C8C}" type="datetimeFigureOut">
              <a:rPr lang="en-US" smtClean="0"/>
              <a:t>4/23/2025</a:t>
            </a:fld>
            <a:endParaRPr lang="en-US" dirty="0"/>
          </a:p>
        </p:txBody>
      </p:sp>
      <p:sp>
        <p:nvSpPr>
          <p:cNvPr id="5" name="Footer Placeholder 4">
            <a:extLst>
              <a:ext uri="{FF2B5EF4-FFF2-40B4-BE49-F238E27FC236}">
                <a16:creationId xmlns:a16="http://schemas.microsoft.com/office/drawing/2014/main" id="{7A54CD05-6F7B-2685-0558-4537AE6DFE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6728DC-2BED-F63A-17BF-5E96984FE31A}"/>
              </a:ext>
            </a:extLst>
          </p:cNvPr>
          <p:cNvSpPr>
            <a:spLocks noGrp="1"/>
          </p:cNvSpPr>
          <p:nvPr>
            <p:ph type="sldNum" sz="quarter" idx="12"/>
          </p:nvPr>
        </p:nvSpPr>
        <p:spPr/>
        <p:txBody>
          <a:bodyPr/>
          <a:lstStyle/>
          <a:p>
            <a:fld id="{3E808E89-3DE3-4694-A5C5-6AD6A9EC9D63}" type="slidenum">
              <a:rPr lang="en-US" smtClean="0"/>
              <a:t>‹#›</a:t>
            </a:fld>
            <a:endParaRPr lang="en-US" dirty="0"/>
          </a:p>
        </p:txBody>
      </p:sp>
    </p:spTree>
    <p:extLst>
      <p:ext uri="{BB962C8B-B14F-4D97-AF65-F5344CB8AC3E}">
        <p14:creationId xmlns:p14="http://schemas.microsoft.com/office/powerpoint/2010/main" val="3016266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BFB0-8335-D712-B1F5-E7E5641490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01AEC2-8CA3-2A6D-FF13-CC44493B66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96C44-0529-B929-25D9-E972270B6861}"/>
              </a:ext>
            </a:extLst>
          </p:cNvPr>
          <p:cNvSpPr>
            <a:spLocks noGrp="1"/>
          </p:cNvSpPr>
          <p:nvPr>
            <p:ph type="dt" sz="half" idx="10"/>
          </p:nvPr>
        </p:nvSpPr>
        <p:spPr/>
        <p:txBody>
          <a:bodyPr/>
          <a:lstStyle/>
          <a:p>
            <a:fld id="{166FDC84-8797-420C-831F-0515D6F31C8C}" type="datetimeFigureOut">
              <a:rPr lang="en-US" smtClean="0"/>
              <a:t>4/23/2025</a:t>
            </a:fld>
            <a:endParaRPr lang="en-US" dirty="0"/>
          </a:p>
        </p:txBody>
      </p:sp>
      <p:sp>
        <p:nvSpPr>
          <p:cNvPr id="5" name="Footer Placeholder 4">
            <a:extLst>
              <a:ext uri="{FF2B5EF4-FFF2-40B4-BE49-F238E27FC236}">
                <a16:creationId xmlns:a16="http://schemas.microsoft.com/office/drawing/2014/main" id="{78271A2E-F16B-A0E3-7110-BC1057524B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45B6E3-DBBD-8B62-8B0D-499E5A8405E7}"/>
              </a:ext>
            </a:extLst>
          </p:cNvPr>
          <p:cNvSpPr>
            <a:spLocks noGrp="1"/>
          </p:cNvSpPr>
          <p:nvPr>
            <p:ph type="sldNum" sz="quarter" idx="12"/>
          </p:nvPr>
        </p:nvSpPr>
        <p:spPr/>
        <p:txBody>
          <a:bodyPr/>
          <a:lstStyle/>
          <a:p>
            <a:fld id="{3E808E89-3DE3-4694-A5C5-6AD6A9EC9D63}" type="slidenum">
              <a:rPr lang="en-US" smtClean="0"/>
              <a:t>‹#›</a:t>
            </a:fld>
            <a:endParaRPr lang="en-US" dirty="0"/>
          </a:p>
        </p:txBody>
      </p:sp>
    </p:spTree>
    <p:extLst>
      <p:ext uri="{BB962C8B-B14F-4D97-AF65-F5344CB8AC3E}">
        <p14:creationId xmlns:p14="http://schemas.microsoft.com/office/powerpoint/2010/main" val="102873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74733B-0846-AD67-A8B9-2D51682AC0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AF9620-B214-2B5A-3F0B-B4DCABA185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36863-61E1-CE1B-E2B4-7FCC9E0C13D1}"/>
              </a:ext>
            </a:extLst>
          </p:cNvPr>
          <p:cNvSpPr>
            <a:spLocks noGrp="1"/>
          </p:cNvSpPr>
          <p:nvPr>
            <p:ph type="dt" sz="half" idx="10"/>
          </p:nvPr>
        </p:nvSpPr>
        <p:spPr/>
        <p:txBody>
          <a:bodyPr/>
          <a:lstStyle/>
          <a:p>
            <a:fld id="{166FDC84-8797-420C-831F-0515D6F31C8C}" type="datetimeFigureOut">
              <a:rPr lang="en-US" smtClean="0"/>
              <a:t>4/23/2025</a:t>
            </a:fld>
            <a:endParaRPr lang="en-US" dirty="0"/>
          </a:p>
        </p:txBody>
      </p:sp>
      <p:sp>
        <p:nvSpPr>
          <p:cNvPr id="5" name="Footer Placeholder 4">
            <a:extLst>
              <a:ext uri="{FF2B5EF4-FFF2-40B4-BE49-F238E27FC236}">
                <a16:creationId xmlns:a16="http://schemas.microsoft.com/office/drawing/2014/main" id="{68AFB591-5AD1-6489-1CC4-1DA69CCB65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46EFF8-6603-AD41-3088-7BB41C6A3ABD}"/>
              </a:ext>
            </a:extLst>
          </p:cNvPr>
          <p:cNvSpPr>
            <a:spLocks noGrp="1"/>
          </p:cNvSpPr>
          <p:nvPr>
            <p:ph type="sldNum" sz="quarter" idx="12"/>
          </p:nvPr>
        </p:nvSpPr>
        <p:spPr/>
        <p:txBody>
          <a:bodyPr/>
          <a:lstStyle/>
          <a:p>
            <a:fld id="{3E808E89-3DE3-4694-A5C5-6AD6A9EC9D63}" type="slidenum">
              <a:rPr lang="en-US" smtClean="0"/>
              <a:t>‹#›</a:t>
            </a:fld>
            <a:endParaRPr lang="en-US" dirty="0"/>
          </a:p>
        </p:txBody>
      </p:sp>
    </p:spTree>
    <p:extLst>
      <p:ext uri="{BB962C8B-B14F-4D97-AF65-F5344CB8AC3E}">
        <p14:creationId xmlns:p14="http://schemas.microsoft.com/office/powerpoint/2010/main" val="1437480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CF51-830A-CD94-9623-0D44E88A25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F9415B-A775-DF41-B827-AE03F6CD0A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97CBA-C8CE-33A5-8E96-1D64162C8C1C}"/>
              </a:ext>
            </a:extLst>
          </p:cNvPr>
          <p:cNvSpPr>
            <a:spLocks noGrp="1"/>
          </p:cNvSpPr>
          <p:nvPr>
            <p:ph type="dt" sz="half" idx="10"/>
          </p:nvPr>
        </p:nvSpPr>
        <p:spPr/>
        <p:txBody>
          <a:bodyPr/>
          <a:lstStyle/>
          <a:p>
            <a:fld id="{166FDC84-8797-420C-831F-0515D6F31C8C}" type="datetimeFigureOut">
              <a:rPr lang="en-US" smtClean="0"/>
              <a:t>4/23/2025</a:t>
            </a:fld>
            <a:endParaRPr lang="en-US" dirty="0"/>
          </a:p>
        </p:txBody>
      </p:sp>
      <p:sp>
        <p:nvSpPr>
          <p:cNvPr id="5" name="Footer Placeholder 4">
            <a:extLst>
              <a:ext uri="{FF2B5EF4-FFF2-40B4-BE49-F238E27FC236}">
                <a16:creationId xmlns:a16="http://schemas.microsoft.com/office/drawing/2014/main" id="{64AD05BD-9D87-9AEA-3241-45553A2C08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208E75-B9AF-8EC5-98EC-8384BAC30907}"/>
              </a:ext>
            </a:extLst>
          </p:cNvPr>
          <p:cNvSpPr>
            <a:spLocks noGrp="1"/>
          </p:cNvSpPr>
          <p:nvPr>
            <p:ph type="sldNum" sz="quarter" idx="12"/>
          </p:nvPr>
        </p:nvSpPr>
        <p:spPr/>
        <p:txBody>
          <a:bodyPr/>
          <a:lstStyle/>
          <a:p>
            <a:fld id="{3E808E89-3DE3-4694-A5C5-6AD6A9EC9D63}" type="slidenum">
              <a:rPr lang="en-US" smtClean="0"/>
              <a:t>‹#›</a:t>
            </a:fld>
            <a:endParaRPr lang="en-US" dirty="0"/>
          </a:p>
        </p:txBody>
      </p:sp>
    </p:spTree>
    <p:extLst>
      <p:ext uri="{BB962C8B-B14F-4D97-AF65-F5344CB8AC3E}">
        <p14:creationId xmlns:p14="http://schemas.microsoft.com/office/powerpoint/2010/main" val="283370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B0D3-8FA6-4AE2-4755-42E17B2877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472618-98F6-A108-2B29-45028C552D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9743D4-9E11-31C5-BFD3-13FD05489990}"/>
              </a:ext>
            </a:extLst>
          </p:cNvPr>
          <p:cNvSpPr>
            <a:spLocks noGrp="1"/>
          </p:cNvSpPr>
          <p:nvPr>
            <p:ph type="dt" sz="half" idx="10"/>
          </p:nvPr>
        </p:nvSpPr>
        <p:spPr/>
        <p:txBody>
          <a:bodyPr/>
          <a:lstStyle/>
          <a:p>
            <a:fld id="{166FDC84-8797-420C-831F-0515D6F31C8C}" type="datetimeFigureOut">
              <a:rPr lang="en-US" smtClean="0"/>
              <a:t>4/23/2025</a:t>
            </a:fld>
            <a:endParaRPr lang="en-US" dirty="0"/>
          </a:p>
        </p:txBody>
      </p:sp>
      <p:sp>
        <p:nvSpPr>
          <p:cNvPr id="5" name="Footer Placeholder 4">
            <a:extLst>
              <a:ext uri="{FF2B5EF4-FFF2-40B4-BE49-F238E27FC236}">
                <a16:creationId xmlns:a16="http://schemas.microsoft.com/office/drawing/2014/main" id="{C695FF37-13D2-DEC0-65E4-ADEB0D54A1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2E7FB2-71BF-A764-05A4-D6367D50D9C6}"/>
              </a:ext>
            </a:extLst>
          </p:cNvPr>
          <p:cNvSpPr>
            <a:spLocks noGrp="1"/>
          </p:cNvSpPr>
          <p:nvPr>
            <p:ph type="sldNum" sz="quarter" idx="12"/>
          </p:nvPr>
        </p:nvSpPr>
        <p:spPr/>
        <p:txBody>
          <a:bodyPr/>
          <a:lstStyle/>
          <a:p>
            <a:fld id="{3E808E89-3DE3-4694-A5C5-6AD6A9EC9D63}" type="slidenum">
              <a:rPr lang="en-US" smtClean="0"/>
              <a:t>‹#›</a:t>
            </a:fld>
            <a:endParaRPr lang="en-US" dirty="0"/>
          </a:p>
        </p:txBody>
      </p:sp>
    </p:spTree>
    <p:extLst>
      <p:ext uri="{BB962C8B-B14F-4D97-AF65-F5344CB8AC3E}">
        <p14:creationId xmlns:p14="http://schemas.microsoft.com/office/powerpoint/2010/main" val="120643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CAAD1-667C-524D-8C8E-874037460A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1EEF2-6FAE-79FA-3690-E7867EF18F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2686A8-0763-733E-3A61-5C31B82A13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9071EC-07F6-13F3-B51A-C4081D659E95}"/>
              </a:ext>
            </a:extLst>
          </p:cNvPr>
          <p:cNvSpPr>
            <a:spLocks noGrp="1"/>
          </p:cNvSpPr>
          <p:nvPr>
            <p:ph type="dt" sz="half" idx="10"/>
          </p:nvPr>
        </p:nvSpPr>
        <p:spPr/>
        <p:txBody>
          <a:bodyPr/>
          <a:lstStyle/>
          <a:p>
            <a:fld id="{166FDC84-8797-420C-831F-0515D6F31C8C}" type="datetimeFigureOut">
              <a:rPr lang="en-US" smtClean="0"/>
              <a:t>4/23/2025</a:t>
            </a:fld>
            <a:endParaRPr lang="en-US" dirty="0"/>
          </a:p>
        </p:txBody>
      </p:sp>
      <p:sp>
        <p:nvSpPr>
          <p:cNvPr id="6" name="Footer Placeholder 5">
            <a:extLst>
              <a:ext uri="{FF2B5EF4-FFF2-40B4-BE49-F238E27FC236}">
                <a16:creationId xmlns:a16="http://schemas.microsoft.com/office/drawing/2014/main" id="{BD908572-8C68-6E86-019A-1396E6CBFC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CF1058-CF97-D665-B5EA-0B985D6D15A8}"/>
              </a:ext>
            </a:extLst>
          </p:cNvPr>
          <p:cNvSpPr>
            <a:spLocks noGrp="1"/>
          </p:cNvSpPr>
          <p:nvPr>
            <p:ph type="sldNum" sz="quarter" idx="12"/>
          </p:nvPr>
        </p:nvSpPr>
        <p:spPr/>
        <p:txBody>
          <a:bodyPr/>
          <a:lstStyle/>
          <a:p>
            <a:fld id="{3E808E89-3DE3-4694-A5C5-6AD6A9EC9D63}" type="slidenum">
              <a:rPr lang="en-US" smtClean="0"/>
              <a:t>‹#›</a:t>
            </a:fld>
            <a:endParaRPr lang="en-US" dirty="0"/>
          </a:p>
        </p:txBody>
      </p:sp>
    </p:spTree>
    <p:extLst>
      <p:ext uri="{BB962C8B-B14F-4D97-AF65-F5344CB8AC3E}">
        <p14:creationId xmlns:p14="http://schemas.microsoft.com/office/powerpoint/2010/main" val="424537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BF903-325A-58F8-6B99-89CDED7F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245B1C-5B1F-D8D0-144D-CAC7AB256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4A8D43-DDF9-1F97-FB15-E649877E77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10FC09-4656-7D92-0E00-5ADFFAC5EB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FFF73B-5673-6F1D-DDED-68F037117C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6019A1-182D-90DA-786D-6C6ED26F1191}"/>
              </a:ext>
            </a:extLst>
          </p:cNvPr>
          <p:cNvSpPr>
            <a:spLocks noGrp="1"/>
          </p:cNvSpPr>
          <p:nvPr>
            <p:ph type="dt" sz="half" idx="10"/>
          </p:nvPr>
        </p:nvSpPr>
        <p:spPr/>
        <p:txBody>
          <a:bodyPr/>
          <a:lstStyle/>
          <a:p>
            <a:fld id="{166FDC84-8797-420C-831F-0515D6F31C8C}" type="datetimeFigureOut">
              <a:rPr lang="en-US" smtClean="0"/>
              <a:t>4/23/2025</a:t>
            </a:fld>
            <a:endParaRPr lang="en-US" dirty="0"/>
          </a:p>
        </p:txBody>
      </p:sp>
      <p:sp>
        <p:nvSpPr>
          <p:cNvPr id="8" name="Footer Placeholder 7">
            <a:extLst>
              <a:ext uri="{FF2B5EF4-FFF2-40B4-BE49-F238E27FC236}">
                <a16:creationId xmlns:a16="http://schemas.microsoft.com/office/drawing/2014/main" id="{AD7C1454-1A32-90F5-6614-DE67D492030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C293B8D-162E-BA78-54CF-391785BCFDFE}"/>
              </a:ext>
            </a:extLst>
          </p:cNvPr>
          <p:cNvSpPr>
            <a:spLocks noGrp="1"/>
          </p:cNvSpPr>
          <p:nvPr>
            <p:ph type="sldNum" sz="quarter" idx="12"/>
          </p:nvPr>
        </p:nvSpPr>
        <p:spPr/>
        <p:txBody>
          <a:bodyPr/>
          <a:lstStyle/>
          <a:p>
            <a:fld id="{3E808E89-3DE3-4694-A5C5-6AD6A9EC9D63}" type="slidenum">
              <a:rPr lang="en-US" smtClean="0"/>
              <a:t>‹#›</a:t>
            </a:fld>
            <a:endParaRPr lang="en-US" dirty="0"/>
          </a:p>
        </p:txBody>
      </p:sp>
    </p:spTree>
    <p:extLst>
      <p:ext uri="{BB962C8B-B14F-4D97-AF65-F5344CB8AC3E}">
        <p14:creationId xmlns:p14="http://schemas.microsoft.com/office/powerpoint/2010/main" val="2454485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534A1-9546-65E6-54F0-2D590817DE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E3034A-A103-BBE9-8C58-7F7A0A628140}"/>
              </a:ext>
            </a:extLst>
          </p:cNvPr>
          <p:cNvSpPr>
            <a:spLocks noGrp="1"/>
          </p:cNvSpPr>
          <p:nvPr>
            <p:ph type="dt" sz="half" idx="10"/>
          </p:nvPr>
        </p:nvSpPr>
        <p:spPr/>
        <p:txBody>
          <a:bodyPr/>
          <a:lstStyle/>
          <a:p>
            <a:fld id="{166FDC84-8797-420C-831F-0515D6F31C8C}" type="datetimeFigureOut">
              <a:rPr lang="en-US" smtClean="0"/>
              <a:t>4/23/2025</a:t>
            </a:fld>
            <a:endParaRPr lang="en-US" dirty="0"/>
          </a:p>
        </p:txBody>
      </p:sp>
      <p:sp>
        <p:nvSpPr>
          <p:cNvPr id="4" name="Footer Placeholder 3">
            <a:extLst>
              <a:ext uri="{FF2B5EF4-FFF2-40B4-BE49-F238E27FC236}">
                <a16:creationId xmlns:a16="http://schemas.microsoft.com/office/drawing/2014/main" id="{8ED080AC-6B32-EF35-0438-D04D81232CB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D78CEAF-4269-4827-FC1F-D8CDCB45CF9B}"/>
              </a:ext>
            </a:extLst>
          </p:cNvPr>
          <p:cNvSpPr>
            <a:spLocks noGrp="1"/>
          </p:cNvSpPr>
          <p:nvPr>
            <p:ph type="sldNum" sz="quarter" idx="12"/>
          </p:nvPr>
        </p:nvSpPr>
        <p:spPr/>
        <p:txBody>
          <a:bodyPr/>
          <a:lstStyle/>
          <a:p>
            <a:fld id="{3E808E89-3DE3-4694-A5C5-6AD6A9EC9D63}" type="slidenum">
              <a:rPr lang="en-US" smtClean="0"/>
              <a:t>‹#›</a:t>
            </a:fld>
            <a:endParaRPr lang="en-US" dirty="0"/>
          </a:p>
        </p:txBody>
      </p:sp>
    </p:spTree>
    <p:extLst>
      <p:ext uri="{BB962C8B-B14F-4D97-AF65-F5344CB8AC3E}">
        <p14:creationId xmlns:p14="http://schemas.microsoft.com/office/powerpoint/2010/main" val="135222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24A2D4-F739-C24C-F0B5-FB03B0E82ADB}"/>
              </a:ext>
            </a:extLst>
          </p:cNvPr>
          <p:cNvSpPr>
            <a:spLocks noGrp="1"/>
          </p:cNvSpPr>
          <p:nvPr>
            <p:ph type="dt" sz="half" idx="10"/>
          </p:nvPr>
        </p:nvSpPr>
        <p:spPr/>
        <p:txBody>
          <a:bodyPr/>
          <a:lstStyle/>
          <a:p>
            <a:fld id="{166FDC84-8797-420C-831F-0515D6F31C8C}" type="datetimeFigureOut">
              <a:rPr lang="en-US" smtClean="0"/>
              <a:t>4/23/2025</a:t>
            </a:fld>
            <a:endParaRPr lang="en-US" dirty="0"/>
          </a:p>
        </p:txBody>
      </p:sp>
      <p:sp>
        <p:nvSpPr>
          <p:cNvPr id="3" name="Footer Placeholder 2">
            <a:extLst>
              <a:ext uri="{FF2B5EF4-FFF2-40B4-BE49-F238E27FC236}">
                <a16:creationId xmlns:a16="http://schemas.microsoft.com/office/drawing/2014/main" id="{3E22B6B5-7AD2-68D3-2C98-B2D4F5FFAD3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64D89C4-0BCD-5C26-0DF1-623878032C94}"/>
              </a:ext>
            </a:extLst>
          </p:cNvPr>
          <p:cNvSpPr>
            <a:spLocks noGrp="1"/>
          </p:cNvSpPr>
          <p:nvPr>
            <p:ph type="sldNum" sz="quarter" idx="12"/>
          </p:nvPr>
        </p:nvSpPr>
        <p:spPr/>
        <p:txBody>
          <a:bodyPr/>
          <a:lstStyle/>
          <a:p>
            <a:fld id="{3E808E89-3DE3-4694-A5C5-6AD6A9EC9D63}" type="slidenum">
              <a:rPr lang="en-US" smtClean="0"/>
              <a:t>‹#›</a:t>
            </a:fld>
            <a:endParaRPr lang="en-US" dirty="0"/>
          </a:p>
        </p:txBody>
      </p:sp>
    </p:spTree>
    <p:extLst>
      <p:ext uri="{BB962C8B-B14F-4D97-AF65-F5344CB8AC3E}">
        <p14:creationId xmlns:p14="http://schemas.microsoft.com/office/powerpoint/2010/main" val="3761295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3BC0E-1CE0-63A9-631F-86DDF6D45C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32298-65AD-D9E7-9B73-0FAF3581A4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6B2980-4358-2059-262C-BD72E58DE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2B265F-3FDD-005E-1840-A9FA9A55BB76}"/>
              </a:ext>
            </a:extLst>
          </p:cNvPr>
          <p:cNvSpPr>
            <a:spLocks noGrp="1"/>
          </p:cNvSpPr>
          <p:nvPr>
            <p:ph type="dt" sz="half" idx="10"/>
          </p:nvPr>
        </p:nvSpPr>
        <p:spPr/>
        <p:txBody>
          <a:bodyPr/>
          <a:lstStyle/>
          <a:p>
            <a:fld id="{166FDC84-8797-420C-831F-0515D6F31C8C}" type="datetimeFigureOut">
              <a:rPr lang="en-US" smtClean="0"/>
              <a:t>4/23/2025</a:t>
            </a:fld>
            <a:endParaRPr lang="en-US" dirty="0"/>
          </a:p>
        </p:txBody>
      </p:sp>
      <p:sp>
        <p:nvSpPr>
          <p:cNvPr id="6" name="Footer Placeholder 5">
            <a:extLst>
              <a:ext uri="{FF2B5EF4-FFF2-40B4-BE49-F238E27FC236}">
                <a16:creationId xmlns:a16="http://schemas.microsoft.com/office/drawing/2014/main" id="{5ED5BAAF-2B65-7DA1-5AF0-0774951D3A1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A072B5-8959-76EE-9113-6116595ABC8B}"/>
              </a:ext>
            </a:extLst>
          </p:cNvPr>
          <p:cNvSpPr>
            <a:spLocks noGrp="1"/>
          </p:cNvSpPr>
          <p:nvPr>
            <p:ph type="sldNum" sz="quarter" idx="12"/>
          </p:nvPr>
        </p:nvSpPr>
        <p:spPr/>
        <p:txBody>
          <a:bodyPr/>
          <a:lstStyle/>
          <a:p>
            <a:fld id="{3E808E89-3DE3-4694-A5C5-6AD6A9EC9D63}" type="slidenum">
              <a:rPr lang="en-US" smtClean="0"/>
              <a:t>‹#›</a:t>
            </a:fld>
            <a:endParaRPr lang="en-US" dirty="0"/>
          </a:p>
        </p:txBody>
      </p:sp>
    </p:spTree>
    <p:extLst>
      <p:ext uri="{BB962C8B-B14F-4D97-AF65-F5344CB8AC3E}">
        <p14:creationId xmlns:p14="http://schemas.microsoft.com/office/powerpoint/2010/main" val="326312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6EC26-9213-5ADF-A671-FECE5D37BB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C88E1E-4914-B925-B217-5FE84BE9DA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41EA2F6-395D-2D5E-13D1-1819A5E0CD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D7CED-AF77-1C65-9B40-5FC141C1FFC0}"/>
              </a:ext>
            </a:extLst>
          </p:cNvPr>
          <p:cNvSpPr>
            <a:spLocks noGrp="1"/>
          </p:cNvSpPr>
          <p:nvPr>
            <p:ph type="dt" sz="half" idx="10"/>
          </p:nvPr>
        </p:nvSpPr>
        <p:spPr/>
        <p:txBody>
          <a:bodyPr/>
          <a:lstStyle/>
          <a:p>
            <a:fld id="{166FDC84-8797-420C-831F-0515D6F31C8C}" type="datetimeFigureOut">
              <a:rPr lang="en-US" smtClean="0"/>
              <a:t>4/23/2025</a:t>
            </a:fld>
            <a:endParaRPr lang="en-US" dirty="0"/>
          </a:p>
        </p:txBody>
      </p:sp>
      <p:sp>
        <p:nvSpPr>
          <p:cNvPr id="6" name="Footer Placeholder 5">
            <a:extLst>
              <a:ext uri="{FF2B5EF4-FFF2-40B4-BE49-F238E27FC236}">
                <a16:creationId xmlns:a16="http://schemas.microsoft.com/office/drawing/2014/main" id="{8AC0BEF6-E6FC-BE2C-A227-438B470D31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A59FDD-2126-FBC6-433F-7DC3062DB3A3}"/>
              </a:ext>
            </a:extLst>
          </p:cNvPr>
          <p:cNvSpPr>
            <a:spLocks noGrp="1"/>
          </p:cNvSpPr>
          <p:nvPr>
            <p:ph type="sldNum" sz="quarter" idx="12"/>
          </p:nvPr>
        </p:nvSpPr>
        <p:spPr/>
        <p:txBody>
          <a:bodyPr/>
          <a:lstStyle/>
          <a:p>
            <a:fld id="{3E808E89-3DE3-4694-A5C5-6AD6A9EC9D63}" type="slidenum">
              <a:rPr lang="en-US" smtClean="0"/>
              <a:t>‹#›</a:t>
            </a:fld>
            <a:endParaRPr lang="en-US" dirty="0"/>
          </a:p>
        </p:txBody>
      </p:sp>
    </p:spTree>
    <p:extLst>
      <p:ext uri="{BB962C8B-B14F-4D97-AF65-F5344CB8AC3E}">
        <p14:creationId xmlns:p14="http://schemas.microsoft.com/office/powerpoint/2010/main" val="3945552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6C0064-442E-AB89-80EB-ABD852A6D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9BD560-73D7-DBA9-6D0D-5B8B35B0A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1D6F3-30FB-51F5-100A-664D59E725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FDC84-8797-420C-831F-0515D6F31C8C}" type="datetimeFigureOut">
              <a:rPr lang="en-US" smtClean="0"/>
              <a:t>4/23/2025</a:t>
            </a:fld>
            <a:endParaRPr lang="en-US" dirty="0"/>
          </a:p>
        </p:txBody>
      </p:sp>
      <p:sp>
        <p:nvSpPr>
          <p:cNvPr id="5" name="Footer Placeholder 4">
            <a:extLst>
              <a:ext uri="{FF2B5EF4-FFF2-40B4-BE49-F238E27FC236}">
                <a16:creationId xmlns:a16="http://schemas.microsoft.com/office/drawing/2014/main" id="{5BAE762E-605D-EA8A-909D-4818B7EBB6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205ED2D-A8BF-D024-7DE0-358B661AB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808E89-3DE3-4694-A5C5-6AD6A9EC9D63}" type="slidenum">
              <a:rPr lang="en-US" smtClean="0"/>
              <a:t>‹#›</a:t>
            </a:fld>
            <a:endParaRPr lang="en-US" dirty="0"/>
          </a:p>
        </p:txBody>
      </p:sp>
    </p:spTree>
    <p:extLst>
      <p:ext uri="{BB962C8B-B14F-4D97-AF65-F5344CB8AC3E}">
        <p14:creationId xmlns:p14="http://schemas.microsoft.com/office/powerpoint/2010/main" val="4116781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focusforhealth.org/kids-are-not-alright-how-trauma-affects-development/?gad_source=5&amp;gclid=EAIaIQobChMIgOrk9-O-jAMVukf_AR10vjfqEAAYASAAEgKomPD_BwE"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achurchforstarvingartists.blog/2020/03/28/trauma-brain/"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file:///C:\Users\jclea\Desktop\Juvenile%20and%20Family%20Division%20Annual%20Report%202023.pdf" TargetMode="External"/><Relationship Id="rId2" Type="http://schemas.openxmlformats.org/officeDocument/2006/relationships/hyperlink" Target="https://www.focusforhealth.org/kids-are-not-alright-how-trauma-affects-development/" TargetMode="External"/><Relationship Id="rId1" Type="http://schemas.openxmlformats.org/officeDocument/2006/relationships/slideLayout" Target="../slideLayouts/slideLayout3.xml"/><Relationship Id="rId5" Type="http://schemas.openxmlformats.org/officeDocument/2006/relationships/hyperlink" Target="https://www.pikist.com/search?q=study" TargetMode="Externa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hyperlink" Target="https://mybrownbaby.blogspot.com/2010/08/we-need-more-black-childrens-books-on.html"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vanndigital.com/stream-kid-kolds-kidinfinity-black-gang-ep/" TargetMode="Externa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customXml" Target="../ink/ink21.xml"/><Relationship Id="rId18" Type="http://schemas.openxmlformats.org/officeDocument/2006/relationships/image" Target="../media/image31.png"/><Relationship Id="rId3" Type="http://schemas.openxmlformats.org/officeDocument/2006/relationships/hyperlink" Target="https://www.aclu-or.org/en/news/death-row-case-exposes-failures-protect-childhood-trauma-survivors" TargetMode="External"/><Relationship Id="rId7" Type="http://schemas.openxmlformats.org/officeDocument/2006/relationships/customXml" Target="../ink/ink18.xml"/><Relationship Id="rId12" Type="http://schemas.openxmlformats.org/officeDocument/2006/relationships/image" Target="../media/image28.png"/><Relationship Id="rId17" Type="http://schemas.openxmlformats.org/officeDocument/2006/relationships/customXml" Target="../ink/ink23.xml"/><Relationship Id="rId2" Type="http://schemas.openxmlformats.org/officeDocument/2006/relationships/image" Target="../media/image25.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50.png"/><Relationship Id="rId11" Type="http://schemas.openxmlformats.org/officeDocument/2006/relationships/customXml" Target="../ink/ink20.xml"/><Relationship Id="rId15" Type="http://schemas.openxmlformats.org/officeDocument/2006/relationships/customXml" Target="../ink/ink22.xml"/><Relationship Id="rId10" Type="http://schemas.openxmlformats.org/officeDocument/2006/relationships/image" Target="../media/image27.png"/><Relationship Id="rId4" Type="http://schemas.openxmlformats.org/officeDocument/2006/relationships/customXml" Target="../ink/ink17.xml"/><Relationship Id="rId9" Type="http://schemas.openxmlformats.org/officeDocument/2006/relationships/customXml" Target="../ink/ink19.xml"/><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ideo" Target="https://www.youtube.com/embed/4G-YQA_bsOU?feature=oembed"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s://deathpenaltyinfo.org/news/articles-of-interest-adverse-childhood-experiences-their-effects-on-mental-health-and-the-connection-to-legal-system-involvement"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hyperlink" Target="https://dese.mo.gov/college-career-readiness/school-counseling/traumainformed"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dese.mo.gov/college-career-readiness/school-counseling/traumainformed"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hyperlink" Target="https://archive.nytimes.com/takingnote.blogs.nytimes.com/2014/12/17/george-stinneys-conviction-tossed-out-70-years-after-execution/" TargetMode="External"/><Relationship Id="rId5" Type="http://schemas.openxmlformats.org/officeDocument/2006/relationships/hyperlink" Target="https://www.nytimes.com/2014/01/23/us/family-of-s-carolina-boy-put-to-death-seeks-exoneration-70-years-later.html" TargetMode="External"/><Relationship Id="rId4" Type="http://schemas.openxmlformats.org/officeDocument/2006/relationships/hyperlink" Target="https://www.reuters.com/article/2014/12/17/us-usa-south-carolina-idUSKBN0JV25320141217"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pikist.com/free-photo-snuxa"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deathpenaltyinfo.org/news/articles-of-interest-adverse-childhood-experiences-their-effects-on-mental-health-and-the-connection-to-legal-system-involvement"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rawpixel.com/search/prisoner" TargetMode="External"/><Relationship Id="rId2" Type="http://schemas.openxmlformats.org/officeDocument/2006/relationships/image" Target="../media/image6.1"/><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wallpaperflare.com/music-wiz-khalifa-wallpaper-qugpy"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1.png"/><Relationship Id="rId18" Type="http://schemas.openxmlformats.org/officeDocument/2006/relationships/customXml" Target="../ink/ink8.xml"/><Relationship Id="rId26" Type="http://schemas.openxmlformats.org/officeDocument/2006/relationships/image" Target="../media/image16.png"/><Relationship Id="rId3" Type="http://schemas.openxmlformats.org/officeDocument/2006/relationships/hyperlink" Target="https://deathpenaltyinfo.org/news/articles-of-interest-adverse-childhood-experiences-their-effects-on-mental-health-and-the-connection-to-legal-system-involvement" TargetMode="External"/><Relationship Id="rId21" Type="http://schemas.openxmlformats.org/officeDocument/2006/relationships/customXml" Target="../ink/ink10.xml"/><Relationship Id="rId7" Type="http://schemas.openxmlformats.org/officeDocument/2006/relationships/image" Target="../media/image80.png"/><Relationship Id="rId12" Type="http://schemas.openxmlformats.org/officeDocument/2006/relationships/customXml" Target="../ink/ink5.xml"/><Relationship Id="rId17" Type="http://schemas.openxmlformats.org/officeDocument/2006/relationships/image" Target="../media/image13.png"/><Relationship Id="rId25" Type="http://schemas.openxmlformats.org/officeDocument/2006/relationships/customXml" Target="../ink/ink13.xml"/><Relationship Id="rId2" Type="http://schemas.openxmlformats.org/officeDocument/2006/relationships/image" Target="../media/image8.png"/><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customXml" Target="../ink/ink16.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0.png"/><Relationship Id="rId24"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customXml" Target="../ink/ink12.xml"/><Relationship Id="rId28" Type="http://schemas.openxmlformats.org/officeDocument/2006/relationships/customXml" Target="../ink/ink15.xml"/><Relationship Id="rId10" Type="http://schemas.openxmlformats.org/officeDocument/2006/relationships/customXml" Target="../ink/ink4.xml"/><Relationship Id="rId19" Type="http://schemas.openxmlformats.org/officeDocument/2006/relationships/image" Target="../media/image14.png"/><Relationship Id="rId4" Type="http://schemas.openxmlformats.org/officeDocument/2006/relationships/customXml" Target="../ink/ink1.xml"/><Relationship Id="rId9" Type="http://schemas.openxmlformats.org/officeDocument/2006/relationships/image" Target="../media/image9.png"/><Relationship Id="rId14" Type="http://schemas.openxmlformats.org/officeDocument/2006/relationships/customXml" Target="../ink/ink6.xml"/><Relationship Id="rId22" Type="http://schemas.openxmlformats.org/officeDocument/2006/relationships/customXml" Target="../ink/ink11.xml"/><Relationship Id="rId27" Type="http://schemas.openxmlformats.org/officeDocument/2006/relationships/customXml" Target="../ink/ink14.xml"/><Relationship Id="rId30"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5F9693-9279-C2B6-8AA8-949F1D81F7AF}"/>
              </a:ext>
            </a:extLst>
          </p:cNvPr>
          <p:cNvPicPr>
            <a:picLocks noChangeAspect="1"/>
          </p:cNvPicPr>
          <p:nvPr/>
        </p:nvPicPr>
        <p:blipFill>
          <a:blip r:embed="rId2"/>
          <a:srcRect l="17857" t="18877" r="19286" b="2551"/>
          <a:stretch/>
        </p:blipFill>
        <p:spPr>
          <a:xfrm>
            <a:off x="1404258" y="600075"/>
            <a:ext cx="9176657" cy="5657850"/>
          </a:xfrm>
          <a:prstGeom prst="rect">
            <a:avLst/>
          </a:prstGeom>
        </p:spPr>
      </p:pic>
    </p:spTree>
    <p:extLst>
      <p:ext uri="{BB962C8B-B14F-4D97-AF65-F5344CB8AC3E}">
        <p14:creationId xmlns:p14="http://schemas.microsoft.com/office/powerpoint/2010/main" val="1778012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7A8A98-BF23-A589-38CE-083D0C3B2CDD}"/>
              </a:ext>
            </a:extLst>
          </p:cNvPr>
          <p:cNvPicPr>
            <a:picLocks noChangeAspect="1"/>
          </p:cNvPicPr>
          <p:nvPr/>
        </p:nvPicPr>
        <p:blipFill>
          <a:blip r:embed="rId2"/>
          <a:srcRect l="10357" t="10298" r="37054"/>
          <a:stretch/>
        </p:blipFill>
        <p:spPr>
          <a:xfrm>
            <a:off x="805544" y="212815"/>
            <a:ext cx="10232570" cy="6063038"/>
          </a:xfrm>
          <a:prstGeom prst="rect">
            <a:avLst/>
          </a:prstGeom>
        </p:spPr>
      </p:pic>
      <p:sp>
        <p:nvSpPr>
          <p:cNvPr id="7" name="TextBox 6">
            <a:extLst>
              <a:ext uri="{FF2B5EF4-FFF2-40B4-BE49-F238E27FC236}">
                <a16:creationId xmlns:a16="http://schemas.microsoft.com/office/drawing/2014/main" id="{42AB8EA5-7601-ECF9-FDB9-B0F4D2370EE9}"/>
              </a:ext>
            </a:extLst>
          </p:cNvPr>
          <p:cNvSpPr txBox="1"/>
          <p:nvPr/>
        </p:nvSpPr>
        <p:spPr>
          <a:xfrm>
            <a:off x="1104899" y="6275853"/>
            <a:ext cx="9982201" cy="369332"/>
          </a:xfrm>
          <a:prstGeom prst="rect">
            <a:avLst/>
          </a:prstGeom>
          <a:noFill/>
        </p:spPr>
        <p:txBody>
          <a:bodyPr wrap="square">
            <a:spAutoFit/>
          </a:bodyPr>
          <a:lstStyle/>
          <a:p>
            <a:pPr algn="ctr"/>
            <a:r>
              <a:rPr lang="en-US" dirty="0">
                <a:hlinkClick r:id="rId3"/>
              </a:rPr>
              <a:t>The Kids Are Not All Right: How Trauma Affects Development - Focus for Health</a:t>
            </a:r>
            <a:endParaRPr lang="en-US" dirty="0"/>
          </a:p>
        </p:txBody>
      </p:sp>
    </p:spTree>
    <p:extLst>
      <p:ext uri="{BB962C8B-B14F-4D97-AF65-F5344CB8AC3E}">
        <p14:creationId xmlns:p14="http://schemas.microsoft.com/office/powerpoint/2010/main" val="4120387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E9934E-B0E4-7153-CCB3-2F3632025156}"/>
              </a:ext>
            </a:extLst>
          </p:cNvPr>
          <p:cNvSpPr txBox="1"/>
          <p:nvPr/>
        </p:nvSpPr>
        <p:spPr>
          <a:xfrm>
            <a:off x="544286" y="767185"/>
            <a:ext cx="5551713" cy="5570756"/>
          </a:xfrm>
          <a:prstGeom prst="rect">
            <a:avLst/>
          </a:prstGeom>
          <a:noFill/>
        </p:spPr>
        <p:txBody>
          <a:bodyPr wrap="square" rtlCol="0">
            <a:spAutoFit/>
          </a:bodyPr>
          <a:lstStyle/>
          <a:p>
            <a:r>
              <a:rPr lang="en-US" sz="2800" dirty="0"/>
              <a:t>The National Institute of Mental Health reports that specific cognition and mood symptoms of posttraumatic stress disorder include negative thoughts about oneself or the world, distorted feelings like guilt or blame, and a loss of interest in enjoyable activities (2019). These </a:t>
            </a:r>
            <a:r>
              <a:rPr lang="en-US" sz="2800" b="1" i="1" dirty="0"/>
              <a:t>symptoms of posttraumatic stress disorder caused by trauma can be confused with delinquent behavior.</a:t>
            </a:r>
            <a:r>
              <a:rPr lang="en-US" sz="2800" dirty="0"/>
              <a:t> </a:t>
            </a:r>
            <a:r>
              <a:rPr lang="en-US" sz="2400" dirty="0"/>
              <a:t>Eaton, Booke (2020) The Relationship Between Trauma and Juvenile Delinquency</a:t>
            </a:r>
            <a:endParaRPr lang="en-US" sz="3600" dirty="0"/>
          </a:p>
        </p:txBody>
      </p:sp>
      <p:pic>
        <p:nvPicPr>
          <p:cNvPr id="7" name="Picture 6">
            <a:extLst>
              <a:ext uri="{FF2B5EF4-FFF2-40B4-BE49-F238E27FC236}">
                <a16:creationId xmlns:a16="http://schemas.microsoft.com/office/drawing/2014/main" id="{95F22122-9FF2-967C-0882-FBB39F01504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5999" y="767185"/>
            <a:ext cx="5551714" cy="5437672"/>
          </a:xfrm>
          <a:prstGeom prst="rect">
            <a:avLst/>
          </a:prstGeom>
        </p:spPr>
      </p:pic>
      <p:sp>
        <p:nvSpPr>
          <p:cNvPr id="3" name="Arrow: Down 2">
            <a:extLst>
              <a:ext uri="{FF2B5EF4-FFF2-40B4-BE49-F238E27FC236}">
                <a16:creationId xmlns:a16="http://schemas.microsoft.com/office/drawing/2014/main" id="{515F4B5A-CA77-027D-5E72-C9A3E249D481}"/>
              </a:ext>
            </a:extLst>
          </p:cNvPr>
          <p:cNvSpPr/>
          <p:nvPr/>
        </p:nvSpPr>
        <p:spPr>
          <a:xfrm>
            <a:off x="10559143" y="1654629"/>
            <a:ext cx="457200" cy="95794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19401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pact of Childhood Trauma; Source: (Child Trend) | Download Scientific ...">
            <a:extLst>
              <a:ext uri="{FF2B5EF4-FFF2-40B4-BE49-F238E27FC236}">
                <a16:creationId xmlns:a16="http://schemas.microsoft.com/office/drawing/2014/main" id="{8EC57043-F6A6-EE84-B2A3-4EC19CC0F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15685"/>
            <a:ext cx="10472057" cy="6226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241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3AAF-959F-ACA4-742B-A2F8A133AB9E}"/>
              </a:ext>
            </a:extLst>
          </p:cNvPr>
          <p:cNvSpPr>
            <a:spLocks noGrp="1"/>
          </p:cNvSpPr>
          <p:nvPr>
            <p:ph type="title"/>
          </p:nvPr>
        </p:nvSpPr>
        <p:spPr>
          <a:xfrm>
            <a:off x="1488620" y="185058"/>
            <a:ext cx="8915401" cy="1959428"/>
          </a:xfrm>
        </p:spPr>
        <p:txBody>
          <a:bodyPr>
            <a:normAutofit/>
          </a:bodyPr>
          <a:lstStyle/>
          <a:p>
            <a:pPr algn="ctr"/>
            <a:r>
              <a:rPr lang="en-US" b="1" dirty="0"/>
              <a:t>SELDOMLY-ADDRESSED: RACIALIZED TRAUMA</a:t>
            </a:r>
          </a:p>
        </p:txBody>
      </p:sp>
      <p:sp>
        <p:nvSpPr>
          <p:cNvPr id="3" name="Text Placeholder 2">
            <a:extLst>
              <a:ext uri="{FF2B5EF4-FFF2-40B4-BE49-F238E27FC236}">
                <a16:creationId xmlns:a16="http://schemas.microsoft.com/office/drawing/2014/main" id="{4BDE148A-841A-3E73-FD00-6A6FBA5C1E8E}"/>
              </a:ext>
            </a:extLst>
          </p:cNvPr>
          <p:cNvSpPr>
            <a:spLocks noGrp="1"/>
          </p:cNvSpPr>
          <p:nvPr>
            <p:ph type="body" idx="1"/>
          </p:nvPr>
        </p:nvSpPr>
        <p:spPr>
          <a:xfrm>
            <a:off x="653142" y="2144486"/>
            <a:ext cx="11000015" cy="4419601"/>
          </a:xfrm>
        </p:spPr>
        <p:txBody>
          <a:bodyPr>
            <a:normAutofit fontScale="32500" lnSpcReduction="20000"/>
          </a:bodyPr>
          <a:lstStyle/>
          <a:p>
            <a:pPr marR="0" lvl="0" algn="ctr">
              <a:lnSpc>
                <a:spcPts val="1600"/>
              </a:lnSpc>
            </a:pPr>
            <a:endParaRPr lang="en-US" sz="135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lvl="0" algn="ctr">
              <a:lnSpc>
                <a:spcPts val="1600"/>
              </a:lnSpc>
            </a:pPr>
            <a:r>
              <a:rPr lang="en-US" sz="123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Suggested for group book study</a:t>
            </a:r>
          </a:p>
          <a:p>
            <a:pPr marR="0" lvl="0" algn="ctr">
              <a:lnSpc>
                <a:spcPts val="1600"/>
              </a:lnSpc>
            </a:pPr>
            <a:endParaRPr lang="en-US" sz="12300" b="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ts val="1600"/>
              </a:lnSpc>
              <a:buFont typeface="Symbol" panose="05050102010706020507" pitchFamily="18" charset="2"/>
              <a:buChar char=""/>
            </a:pPr>
            <a:r>
              <a:rPr lang="en-US" sz="8000" b="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Kids Are Not All Right: How Trauma Affects Development </a:t>
            </a:r>
            <a:r>
              <a:rPr lang="en-US" sz="6200" b="1"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https://www.focusforhealth.org/kids-are-not-alright-how-trauma-affects-development/</a:t>
            </a:r>
            <a:endParaRPr lang="en-US" sz="6200" b="1"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ts val="1600"/>
              </a:lnSpc>
              <a:buFont typeface="Symbol" panose="05050102010706020507" pitchFamily="18" charset="2"/>
              <a:buChar char=""/>
            </a:pPr>
            <a:r>
              <a:rPr lang="en-US" sz="8000" b="1" i="0" dirty="0">
                <a:solidFill>
                  <a:srgbClr val="333333"/>
                </a:solidFill>
                <a:effectLst/>
                <a:latin typeface="Times New Roman" panose="02020603050405020304" pitchFamily="18" charset="0"/>
                <a:cs typeface="Times New Roman" panose="02020603050405020304" pitchFamily="18" charset="0"/>
              </a:rPr>
              <a:t>The Rage of Innocence: How America Criminalizes Black Youth</a:t>
            </a:r>
            <a:r>
              <a:rPr lang="en-US" sz="8000" b="1" i="1" kern="1800" dirty="0">
                <a:solidFill>
                  <a:schemeClr val="tx1"/>
                </a:solidFill>
                <a:latin typeface="Times New Roman" panose="02020603050405020304" pitchFamily="18" charset="0"/>
                <a:cs typeface="Times New Roman" panose="02020603050405020304" pitchFamily="18" charset="0"/>
              </a:rPr>
              <a:t>, Henning</a:t>
            </a:r>
            <a:endParaRPr lang="en-US" sz="80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80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Between the World and Me, </a:t>
            </a:r>
            <a:r>
              <a:rPr lang="en-US" sz="80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Coates</a:t>
            </a:r>
            <a:endParaRPr lang="en-US" sz="80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80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My Grandmother’s Hands, </a:t>
            </a:r>
            <a:r>
              <a:rPr lang="en-US" sz="8000" b="1" i="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Menakem</a:t>
            </a:r>
            <a:endParaRPr lang="en-US" sz="80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80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Post Traumatic Slave Syndrome, </a:t>
            </a:r>
            <a:r>
              <a:rPr lang="en-US" sz="80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DeGruy</a:t>
            </a:r>
          </a:p>
          <a:p>
            <a:pPr marL="342900" marR="0" lvl="0" indent="-342900">
              <a:lnSpc>
                <a:spcPct val="115000"/>
              </a:lnSpc>
              <a:buFont typeface="Symbol" panose="05050102010706020507" pitchFamily="18" charset="2"/>
              <a:buChar char=""/>
            </a:pPr>
            <a:r>
              <a:rPr lang="en-US" sz="80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Guide to Black Mental Health, </a:t>
            </a:r>
            <a:r>
              <a:rPr lang="en-US" sz="8000" b="1"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Walker</a:t>
            </a:r>
            <a:endParaRPr lang="en-US" sz="8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r>
              <a:rPr lang="en-US" sz="8000" b="1" u="sng"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Juvenile and Family Division Annual Report 2023.pdf</a:t>
            </a:r>
            <a:endParaRPr lang="en-US" dirty="0"/>
          </a:p>
        </p:txBody>
      </p:sp>
      <p:pic>
        <p:nvPicPr>
          <p:cNvPr id="5" name="Picture 4">
            <a:extLst>
              <a:ext uri="{FF2B5EF4-FFF2-40B4-BE49-F238E27FC236}">
                <a16:creationId xmlns:a16="http://schemas.microsoft.com/office/drawing/2014/main" id="{7AF3AEA2-E4E5-D11A-2467-7022BFDD4B4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969831" y="4343400"/>
            <a:ext cx="2683327" cy="1687285"/>
          </a:xfrm>
          <a:prstGeom prst="rect">
            <a:avLst/>
          </a:prstGeom>
        </p:spPr>
      </p:pic>
    </p:spTree>
    <p:extLst>
      <p:ext uri="{BB962C8B-B14F-4D97-AF65-F5344CB8AC3E}">
        <p14:creationId xmlns:p14="http://schemas.microsoft.com/office/powerpoint/2010/main" val="2793919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325B87-47F1-7947-389E-58A2CFA03CDD}"/>
              </a:ext>
            </a:extLst>
          </p:cNvPr>
          <p:cNvSpPr txBox="1"/>
          <p:nvPr/>
        </p:nvSpPr>
        <p:spPr>
          <a:xfrm>
            <a:off x="990599" y="658620"/>
            <a:ext cx="10167257" cy="954107"/>
          </a:xfrm>
          <a:prstGeom prst="rect">
            <a:avLst/>
          </a:prstGeom>
          <a:noFill/>
        </p:spPr>
        <p:txBody>
          <a:bodyPr wrap="square">
            <a:spAutoFit/>
          </a:bodyPr>
          <a:lstStyle/>
          <a:p>
            <a:r>
              <a:rPr lang="en-US" sz="2800" dirty="0"/>
              <a:t> </a:t>
            </a:r>
            <a:r>
              <a:rPr lang="en-US" sz="2800" b="1" i="1" dirty="0"/>
              <a:t>According to the Childhood Trauma Model, the impact of trauma is pronounced for Black youth because of systemic racism.</a:t>
            </a:r>
          </a:p>
        </p:txBody>
      </p:sp>
      <p:sp>
        <p:nvSpPr>
          <p:cNvPr id="12" name="TextBox 11">
            <a:extLst>
              <a:ext uri="{FF2B5EF4-FFF2-40B4-BE49-F238E27FC236}">
                <a16:creationId xmlns:a16="http://schemas.microsoft.com/office/drawing/2014/main" id="{1E27CE3B-3D01-E006-52AC-EC06960820A2}"/>
              </a:ext>
            </a:extLst>
          </p:cNvPr>
          <p:cNvSpPr txBox="1"/>
          <p:nvPr/>
        </p:nvSpPr>
        <p:spPr>
          <a:xfrm>
            <a:off x="633986" y="4598942"/>
            <a:ext cx="10924028" cy="1815882"/>
          </a:xfrm>
          <a:prstGeom prst="rect">
            <a:avLst/>
          </a:prstGeom>
          <a:noFill/>
        </p:spPr>
        <p:txBody>
          <a:bodyPr wrap="square">
            <a:spAutoFit/>
          </a:bodyPr>
          <a:lstStyle/>
          <a:p>
            <a:r>
              <a:rPr lang="en-US" sz="2800" dirty="0"/>
              <a:t>Further, </a:t>
            </a:r>
            <a:r>
              <a:rPr lang="en-US" sz="2800" b="1" dirty="0"/>
              <a:t>Black youth were nearly twice as likely to be arrested for a violent felony as White youth </a:t>
            </a:r>
            <a:r>
              <a:rPr lang="en-US" sz="2800" dirty="0"/>
              <a:t>(Johnson, 2018, p. 1450). Latina/o and White youth who experienced trauma were no more or less likely to be violent felons than those who did not experience trauma. </a:t>
            </a:r>
          </a:p>
        </p:txBody>
      </p:sp>
      <p:pic>
        <p:nvPicPr>
          <p:cNvPr id="4" name="Picture 3">
            <a:extLst>
              <a:ext uri="{FF2B5EF4-FFF2-40B4-BE49-F238E27FC236}">
                <a16:creationId xmlns:a16="http://schemas.microsoft.com/office/drawing/2014/main" id="{92920E41-DEAA-82DB-4CD9-D7C38C89BA3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16076" y="1612727"/>
            <a:ext cx="4584192" cy="3048000"/>
          </a:xfrm>
          <a:prstGeom prst="rect">
            <a:avLst/>
          </a:prstGeom>
        </p:spPr>
      </p:pic>
    </p:spTree>
    <p:extLst>
      <p:ext uri="{BB962C8B-B14F-4D97-AF65-F5344CB8AC3E}">
        <p14:creationId xmlns:p14="http://schemas.microsoft.com/office/powerpoint/2010/main" val="2985509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AFC897-376C-AE4F-09CA-FBF9379E4581}"/>
              </a:ext>
            </a:extLst>
          </p:cNvPr>
          <p:cNvSpPr txBox="1"/>
          <p:nvPr/>
        </p:nvSpPr>
        <p:spPr>
          <a:xfrm>
            <a:off x="718456" y="499460"/>
            <a:ext cx="7192735" cy="3539430"/>
          </a:xfrm>
          <a:prstGeom prst="rect">
            <a:avLst/>
          </a:prstGeom>
          <a:noFill/>
        </p:spPr>
        <p:txBody>
          <a:bodyPr wrap="square">
            <a:spAutoFit/>
          </a:bodyPr>
          <a:lstStyle/>
          <a:p>
            <a:r>
              <a:rPr lang="en-US" sz="3200" dirty="0"/>
              <a:t>Johnson’s 2018 study found that exposure to childhood trauma is linked to violent felony arrests </a:t>
            </a:r>
            <a:r>
              <a:rPr lang="en-US" sz="3200" b="1" dirty="0"/>
              <a:t>and the risks are elevated for Black children. “</a:t>
            </a:r>
            <a:r>
              <a:rPr lang="en-US" sz="3200" dirty="0"/>
              <a:t>The likelihood of violent felony arrest increased by 11% for each additional trauma experience (p. 1449).”</a:t>
            </a:r>
          </a:p>
        </p:txBody>
      </p:sp>
      <p:sp>
        <p:nvSpPr>
          <p:cNvPr id="5" name="TextBox 4">
            <a:extLst>
              <a:ext uri="{FF2B5EF4-FFF2-40B4-BE49-F238E27FC236}">
                <a16:creationId xmlns:a16="http://schemas.microsoft.com/office/drawing/2014/main" id="{E0DDDF31-CC6D-55D8-1D1B-C4A6AD151320}"/>
              </a:ext>
            </a:extLst>
          </p:cNvPr>
          <p:cNvSpPr txBox="1"/>
          <p:nvPr/>
        </p:nvSpPr>
        <p:spPr>
          <a:xfrm>
            <a:off x="772885" y="5763205"/>
            <a:ext cx="10646230" cy="646331"/>
          </a:xfrm>
          <a:prstGeom prst="rect">
            <a:avLst/>
          </a:prstGeom>
          <a:noFill/>
        </p:spPr>
        <p:txBody>
          <a:bodyPr wrap="square">
            <a:spAutoFit/>
          </a:bodyPr>
          <a:lstStyle/>
          <a:p>
            <a:r>
              <a:rPr lang="en-US" dirty="0"/>
              <a:t>Johnson, M.E. (2018). Trauma, Race, and Risk for Violent Felony Arrests Among Florida Juvenile Offenders. Crime &amp; Delinquency, 64(11), pp. 1437-1457</a:t>
            </a:r>
          </a:p>
        </p:txBody>
      </p:sp>
      <p:pic>
        <p:nvPicPr>
          <p:cNvPr id="9" name="Picture 8">
            <a:extLst>
              <a:ext uri="{FF2B5EF4-FFF2-40B4-BE49-F238E27FC236}">
                <a16:creationId xmlns:a16="http://schemas.microsoft.com/office/drawing/2014/main" id="{4C0CCF5A-8E0D-A548-83CB-F6FF2AF106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901" t="37720" r="11001"/>
          <a:stretch/>
        </p:blipFill>
        <p:spPr>
          <a:xfrm>
            <a:off x="7949293" y="639555"/>
            <a:ext cx="3233058" cy="3259240"/>
          </a:xfrm>
          <a:prstGeom prst="rect">
            <a:avLst/>
          </a:prstGeom>
        </p:spPr>
      </p:pic>
      <p:sp>
        <p:nvSpPr>
          <p:cNvPr id="2" name="TextBox 1">
            <a:extLst>
              <a:ext uri="{FF2B5EF4-FFF2-40B4-BE49-F238E27FC236}">
                <a16:creationId xmlns:a16="http://schemas.microsoft.com/office/drawing/2014/main" id="{84824482-336A-B051-647F-11BF0365C682}"/>
              </a:ext>
            </a:extLst>
          </p:cNvPr>
          <p:cNvSpPr txBox="1"/>
          <p:nvPr/>
        </p:nvSpPr>
        <p:spPr>
          <a:xfrm>
            <a:off x="740227" y="4008879"/>
            <a:ext cx="10442124" cy="1754326"/>
          </a:xfrm>
          <a:prstGeom prst="rect">
            <a:avLst/>
          </a:prstGeom>
          <a:noFill/>
        </p:spPr>
        <p:txBody>
          <a:bodyPr wrap="square" rtlCol="0">
            <a:spAutoFit/>
          </a:bodyPr>
          <a:lstStyle/>
          <a:p>
            <a:r>
              <a:rPr lang="en-US" sz="3600" b="1" i="1" dirty="0"/>
              <a:t>Youth who experienced three or more types of trauma were 1.7 to 3 times as likely to have violent felony arrests.</a:t>
            </a:r>
          </a:p>
        </p:txBody>
      </p:sp>
    </p:spTree>
    <p:extLst>
      <p:ext uri="{BB962C8B-B14F-4D97-AF65-F5344CB8AC3E}">
        <p14:creationId xmlns:p14="http://schemas.microsoft.com/office/powerpoint/2010/main" val="1407184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E506D3-204E-374E-571D-D0ADAEB7F11A}"/>
              </a:ext>
            </a:extLst>
          </p:cNvPr>
          <p:cNvSpPr txBox="1"/>
          <p:nvPr/>
        </p:nvSpPr>
        <p:spPr>
          <a:xfrm>
            <a:off x="854528" y="612844"/>
            <a:ext cx="10259786" cy="5632311"/>
          </a:xfrm>
          <a:prstGeom prst="rect">
            <a:avLst/>
          </a:prstGeom>
          <a:noFill/>
        </p:spPr>
        <p:txBody>
          <a:bodyPr wrap="square">
            <a:spAutoFit/>
          </a:bodyPr>
          <a:lstStyle/>
          <a:p>
            <a:r>
              <a:rPr lang="en-US" sz="3600" dirty="0"/>
              <a:t>“The intersection of gender and class hinders access to appropriate resources that buffer the impact of trauma. This can expose Black youth to more risk factors. </a:t>
            </a:r>
            <a:r>
              <a:rPr lang="en-US" sz="3600" b="1" i="1" dirty="0"/>
              <a:t>Society often prescribes felony convictions for children’s symptoms of trauma-induced distress and is more likely to do so when the child is Black</a:t>
            </a:r>
            <a:r>
              <a:rPr lang="en-US" sz="3600" dirty="0"/>
              <a:t>. The disparity represents </a:t>
            </a:r>
            <a:r>
              <a:rPr lang="en-US" sz="3600" b="1" i="1" dirty="0"/>
              <a:t>inequalities across schools, health care institutions, and the juvenile justice system to provide treatment and basic services to Black children” </a:t>
            </a:r>
            <a:r>
              <a:rPr lang="en-US" sz="3600" dirty="0"/>
              <a:t>(Johnson, 2018, p. 1451).</a:t>
            </a:r>
          </a:p>
        </p:txBody>
      </p:sp>
    </p:spTree>
    <p:extLst>
      <p:ext uri="{BB962C8B-B14F-4D97-AF65-F5344CB8AC3E}">
        <p14:creationId xmlns:p14="http://schemas.microsoft.com/office/powerpoint/2010/main" val="1683291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32661E-2F34-E4D8-11C2-A383A4F0E891}"/>
              </a:ext>
            </a:extLst>
          </p:cNvPr>
          <p:cNvPicPr>
            <a:picLocks noChangeAspect="1"/>
          </p:cNvPicPr>
          <p:nvPr/>
        </p:nvPicPr>
        <p:blipFill>
          <a:blip r:embed="rId2"/>
          <a:srcRect l="9107" t="10714" r="7143" b="9184"/>
          <a:stretch/>
        </p:blipFill>
        <p:spPr>
          <a:xfrm>
            <a:off x="729342" y="587828"/>
            <a:ext cx="10994572" cy="6030686"/>
          </a:xfrm>
          <a:prstGeom prst="rect">
            <a:avLst/>
          </a:prstGeom>
          <a:ln w="28575">
            <a:solidFill>
              <a:schemeClr val="tx1"/>
            </a:solidFill>
          </a:ln>
        </p:spPr>
      </p:pic>
    </p:spTree>
    <p:extLst>
      <p:ext uri="{BB962C8B-B14F-4D97-AF65-F5344CB8AC3E}">
        <p14:creationId xmlns:p14="http://schemas.microsoft.com/office/powerpoint/2010/main" val="1710874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6322E-0C0E-A156-A58E-49EF6CB9A06E}"/>
              </a:ext>
            </a:extLst>
          </p:cNvPr>
          <p:cNvPicPr>
            <a:picLocks noChangeAspect="1"/>
          </p:cNvPicPr>
          <p:nvPr/>
        </p:nvPicPr>
        <p:blipFill>
          <a:blip r:embed="rId2"/>
          <a:srcRect l="18125" t="16326" r="17199"/>
          <a:stretch/>
        </p:blipFill>
        <p:spPr>
          <a:xfrm>
            <a:off x="685800" y="348342"/>
            <a:ext cx="6917871" cy="6278642"/>
          </a:xfrm>
          <a:prstGeom prst="rect">
            <a:avLst/>
          </a:prstGeom>
          <a:ln w="57150">
            <a:solidFill>
              <a:schemeClr val="tx1"/>
            </a:solidFill>
          </a:ln>
        </p:spPr>
      </p:pic>
      <p:sp>
        <p:nvSpPr>
          <p:cNvPr id="6" name="TextBox 5">
            <a:extLst>
              <a:ext uri="{FF2B5EF4-FFF2-40B4-BE49-F238E27FC236}">
                <a16:creationId xmlns:a16="http://schemas.microsoft.com/office/drawing/2014/main" id="{5C36137A-E55E-5235-2A6F-0ADCDE08EA3A}"/>
              </a:ext>
            </a:extLst>
          </p:cNvPr>
          <p:cNvSpPr txBox="1"/>
          <p:nvPr/>
        </p:nvSpPr>
        <p:spPr>
          <a:xfrm>
            <a:off x="7717972" y="348342"/>
            <a:ext cx="4033158" cy="2308324"/>
          </a:xfrm>
          <a:prstGeom prst="rect">
            <a:avLst/>
          </a:prstGeom>
          <a:noFill/>
          <a:ln>
            <a:solidFill>
              <a:schemeClr val="tx1"/>
            </a:solidFill>
          </a:ln>
        </p:spPr>
        <p:txBody>
          <a:bodyPr wrap="square">
            <a:spAutoFit/>
          </a:bodyPr>
          <a:lstStyle/>
          <a:p>
            <a:pPr algn="ctr">
              <a:buNone/>
            </a:pPr>
            <a:r>
              <a:rPr lang="en-US" b="1" i="0" cap="all" dirty="0">
                <a:solidFill>
                  <a:srgbClr val="3C3532"/>
                </a:solidFill>
                <a:effectLst/>
                <a:latin typeface="gtam"/>
              </a:rPr>
              <a:t>Death Row Case Exposes Failures to Protect Childhood Trauma Survivors</a:t>
            </a:r>
          </a:p>
          <a:p>
            <a:pPr algn="ctr">
              <a:buNone/>
            </a:pPr>
            <a:r>
              <a:rPr lang="en-US" b="0" i="0" dirty="0">
                <a:solidFill>
                  <a:srgbClr val="3C3532"/>
                </a:solidFill>
                <a:effectLst/>
                <a:latin typeface="gtam"/>
              </a:rPr>
              <a:t>Mikal Mahdi’s life was marked by abuse. Today, as he awaits execution, the courts have the responsibility to acknowledge the systemic failures that shaped his path. </a:t>
            </a:r>
            <a:r>
              <a:rPr lang="en-US" b="0" i="0" cap="all" dirty="0">
                <a:solidFill>
                  <a:srgbClr val="3C3532"/>
                </a:solidFill>
                <a:effectLst/>
                <a:latin typeface="gtam"/>
              </a:rPr>
              <a:t>April 8, 2025 - 3:00pm</a:t>
            </a:r>
          </a:p>
        </p:txBody>
      </p:sp>
      <p:sp>
        <p:nvSpPr>
          <p:cNvPr id="8" name="TextBox 7">
            <a:extLst>
              <a:ext uri="{FF2B5EF4-FFF2-40B4-BE49-F238E27FC236}">
                <a16:creationId xmlns:a16="http://schemas.microsoft.com/office/drawing/2014/main" id="{64443B14-A0F4-8910-803B-9A71CEC4C8FC}"/>
              </a:ext>
            </a:extLst>
          </p:cNvPr>
          <p:cNvSpPr txBox="1"/>
          <p:nvPr/>
        </p:nvSpPr>
        <p:spPr>
          <a:xfrm>
            <a:off x="7660822" y="2656666"/>
            <a:ext cx="4147458" cy="3970318"/>
          </a:xfrm>
          <a:prstGeom prst="rect">
            <a:avLst/>
          </a:prstGeom>
          <a:noFill/>
        </p:spPr>
        <p:txBody>
          <a:bodyPr wrap="square">
            <a:spAutoFit/>
          </a:bodyPr>
          <a:lstStyle/>
          <a:p>
            <a:r>
              <a:rPr lang="en-US" b="0" i="0" dirty="0">
                <a:solidFill>
                  <a:srgbClr val="3C3532"/>
                </a:solidFill>
                <a:effectLst/>
                <a:latin typeface="Times New Roman" panose="02020603050405020304" pitchFamily="18" charset="0"/>
                <a:cs typeface="Times New Roman" panose="02020603050405020304" pitchFamily="18" charset="0"/>
              </a:rPr>
              <a:t>Today, at 42, Mikal is remorseful and accepts responsibility for crimes he committed when he was 21. He has been denied life without parole, and the state intends to execute him Friday, April 11th. His traumatic childhood, </a:t>
            </a:r>
            <a:r>
              <a:rPr lang="en-US" i="0" dirty="0">
                <a:solidFill>
                  <a:srgbClr val="3C3532"/>
                </a:solidFill>
                <a:effectLst/>
                <a:latin typeface="Times New Roman" panose="02020603050405020304" pitchFamily="18" charset="0"/>
                <a:cs typeface="Times New Roman" panose="02020603050405020304" pitchFamily="18" charset="0"/>
              </a:rPr>
              <a:t>at home and in custody, shaped his life and actions and should have been a key factor in the state’s decision, yet his trauma was not considered. It is a profound injustice that, today, the system that has consistently failed Mikal at every turn now ignores those failures when determining whether he should live or die.</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BD9A1E6-2A2F-88DC-7FEC-74CDFE33ABDF}"/>
              </a:ext>
            </a:extLst>
          </p:cNvPr>
          <p:cNvSpPr txBox="1"/>
          <p:nvPr/>
        </p:nvSpPr>
        <p:spPr>
          <a:xfrm>
            <a:off x="2030185" y="5980653"/>
            <a:ext cx="5480957" cy="646331"/>
          </a:xfrm>
          <a:prstGeom prst="rect">
            <a:avLst/>
          </a:prstGeom>
          <a:noFill/>
        </p:spPr>
        <p:txBody>
          <a:bodyPr wrap="square">
            <a:spAutoFit/>
          </a:bodyPr>
          <a:lstStyle/>
          <a:p>
            <a:r>
              <a:rPr lang="en-US" dirty="0">
                <a:hlinkClick r:id="rId3"/>
              </a:rPr>
              <a:t>Death Row Case Exposes Failures to Protect Childhood Trauma Survivors | ACLU of Oregon</a:t>
            </a:r>
            <a:endParaRPr lang="en-US" dirty="0"/>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5F905E5D-B075-84D9-A79B-C714EF04FF48}"/>
                  </a:ext>
                </a:extLst>
              </p14:cNvPr>
              <p14:cNvContentPartPr/>
              <p14:nvPr/>
            </p14:nvContentPartPr>
            <p14:xfrm>
              <a:off x="2089954" y="4636851"/>
              <a:ext cx="4474080" cy="11520"/>
            </p14:xfrm>
          </p:contentPart>
        </mc:Choice>
        <mc:Fallback xmlns="">
          <p:pic>
            <p:nvPicPr>
              <p:cNvPr id="22" name="Ink 21">
                <a:extLst>
                  <a:ext uri="{FF2B5EF4-FFF2-40B4-BE49-F238E27FC236}">
                    <a16:creationId xmlns:a16="http://schemas.microsoft.com/office/drawing/2014/main" id="{5F905E5D-B075-84D9-A79B-C714EF04FF48}"/>
                  </a:ext>
                </a:extLst>
              </p:cNvPr>
              <p:cNvPicPr/>
              <p:nvPr/>
            </p:nvPicPr>
            <p:blipFill>
              <a:blip r:embed="rId6"/>
              <a:stretch>
                <a:fillRect/>
              </a:stretch>
            </p:blipFill>
            <p:spPr>
              <a:xfrm>
                <a:off x="2054314" y="4564851"/>
                <a:ext cx="454572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0BD516FD-4293-8C7D-2271-F879F729F0DE}"/>
                  </a:ext>
                </a:extLst>
              </p14:cNvPr>
              <p14:cNvContentPartPr/>
              <p14:nvPr/>
            </p14:nvContentPartPr>
            <p14:xfrm>
              <a:off x="1012114" y="4887411"/>
              <a:ext cx="5679000" cy="142200"/>
            </p14:xfrm>
          </p:contentPart>
        </mc:Choice>
        <mc:Fallback xmlns="">
          <p:pic>
            <p:nvPicPr>
              <p:cNvPr id="23" name="Ink 22">
                <a:extLst>
                  <a:ext uri="{FF2B5EF4-FFF2-40B4-BE49-F238E27FC236}">
                    <a16:creationId xmlns:a16="http://schemas.microsoft.com/office/drawing/2014/main" id="{0BD516FD-4293-8C7D-2271-F879F729F0DE}"/>
                  </a:ext>
                </a:extLst>
              </p:cNvPr>
              <p:cNvPicPr/>
              <p:nvPr/>
            </p:nvPicPr>
            <p:blipFill>
              <a:blip r:embed="rId8"/>
              <a:stretch>
                <a:fillRect/>
              </a:stretch>
            </p:blipFill>
            <p:spPr>
              <a:xfrm>
                <a:off x="976114" y="4815771"/>
                <a:ext cx="575064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 name="Ink 24">
                <a:extLst>
                  <a:ext uri="{FF2B5EF4-FFF2-40B4-BE49-F238E27FC236}">
                    <a16:creationId xmlns:a16="http://schemas.microsoft.com/office/drawing/2014/main" id="{AEA00479-53A3-6B68-02C5-0754BDF272AD}"/>
                  </a:ext>
                </a:extLst>
              </p14:cNvPr>
              <p14:cNvContentPartPr/>
              <p14:nvPr/>
            </p14:nvContentPartPr>
            <p14:xfrm>
              <a:off x="968914" y="5301051"/>
              <a:ext cx="5900400" cy="720"/>
            </p14:xfrm>
          </p:contentPart>
        </mc:Choice>
        <mc:Fallback xmlns="">
          <p:pic>
            <p:nvPicPr>
              <p:cNvPr id="25" name="Ink 24">
                <a:extLst>
                  <a:ext uri="{FF2B5EF4-FFF2-40B4-BE49-F238E27FC236}">
                    <a16:creationId xmlns:a16="http://schemas.microsoft.com/office/drawing/2014/main" id="{AEA00479-53A3-6B68-02C5-0754BDF272AD}"/>
                  </a:ext>
                </a:extLst>
              </p:cNvPr>
              <p:cNvPicPr/>
              <p:nvPr/>
            </p:nvPicPr>
            <p:blipFill>
              <a:blip r:embed="rId10"/>
              <a:stretch>
                <a:fillRect/>
              </a:stretch>
            </p:blipFill>
            <p:spPr>
              <a:xfrm>
                <a:off x="932914" y="5157051"/>
                <a:ext cx="59720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 name="Ink 26">
                <a:extLst>
                  <a:ext uri="{FF2B5EF4-FFF2-40B4-BE49-F238E27FC236}">
                    <a16:creationId xmlns:a16="http://schemas.microsoft.com/office/drawing/2014/main" id="{7658EA74-C541-56C1-1C12-4473DE2A64D1}"/>
                  </a:ext>
                </a:extLst>
              </p14:cNvPr>
              <p14:cNvContentPartPr/>
              <p14:nvPr/>
            </p14:nvContentPartPr>
            <p14:xfrm>
              <a:off x="957394" y="5584011"/>
              <a:ext cx="5508720" cy="11520"/>
            </p14:xfrm>
          </p:contentPart>
        </mc:Choice>
        <mc:Fallback xmlns="">
          <p:pic>
            <p:nvPicPr>
              <p:cNvPr id="27" name="Ink 26">
                <a:extLst>
                  <a:ext uri="{FF2B5EF4-FFF2-40B4-BE49-F238E27FC236}">
                    <a16:creationId xmlns:a16="http://schemas.microsoft.com/office/drawing/2014/main" id="{7658EA74-C541-56C1-1C12-4473DE2A64D1}"/>
                  </a:ext>
                </a:extLst>
              </p:cNvPr>
              <p:cNvPicPr/>
              <p:nvPr/>
            </p:nvPicPr>
            <p:blipFill>
              <a:blip r:embed="rId12"/>
              <a:stretch>
                <a:fillRect/>
              </a:stretch>
            </p:blipFill>
            <p:spPr>
              <a:xfrm>
                <a:off x="921754" y="5512371"/>
                <a:ext cx="558036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9" name="Ink 28">
                <a:extLst>
                  <a:ext uri="{FF2B5EF4-FFF2-40B4-BE49-F238E27FC236}">
                    <a16:creationId xmlns:a16="http://schemas.microsoft.com/office/drawing/2014/main" id="{04DD35F5-B459-F78E-615C-8E5F8C3ED452}"/>
                  </a:ext>
                </a:extLst>
              </p14:cNvPr>
              <p14:cNvContentPartPr/>
              <p14:nvPr/>
            </p14:nvContentPartPr>
            <p14:xfrm>
              <a:off x="957394" y="5845371"/>
              <a:ext cx="5922720" cy="33120"/>
            </p14:xfrm>
          </p:contentPart>
        </mc:Choice>
        <mc:Fallback xmlns="">
          <p:pic>
            <p:nvPicPr>
              <p:cNvPr id="29" name="Ink 28">
                <a:extLst>
                  <a:ext uri="{FF2B5EF4-FFF2-40B4-BE49-F238E27FC236}">
                    <a16:creationId xmlns:a16="http://schemas.microsoft.com/office/drawing/2014/main" id="{04DD35F5-B459-F78E-615C-8E5F8C3ED452}"/>
                  </a:ext>
                </a:extLst>
              </p:cNvPr>
              <p:cNvPicPr/>
              <p:nvPr/>
            </p:nvPicPr>
            <p:blipFill>
              <a:blip r:embed="rId14"/>
              <a:stretch>
                <a:fillRect/>
              </a:stretch>
            </p:blipFill>
            <p:spPr>
              <a:xfrm>
                <a:off x="921754" y="5773371"/>
                <a:ext cx="59943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 name="Ink 29">
                <a:extLst>
                  <a:ext uri="{FF2B5EF4-FFF2-40B4-BE49-F238E27FC236}">
                    <a16:creationId xmlns:a16="http://schemas.microsoft.com/office/drawing/2014/main" id="{17E2C101-67B3-58E5-47BE-010815CBC008}"/>
                  </a:ext>
                </a:extLst>
              </p14:cNvPr>
              <p14:cNvContentPartPr/>
              <p14:nvPr/>
            </p14:nvContentPartPr>
            <p14:xfrm>
              <a:off x="957754" y="6182331"/>
              <a:ext cx="442080" cy="31680"/>
            </p14:xfrm>
          </p:contentPart>
        </mc:Choice>
        <mc:Fallback xmlns="">
          <p:pic>
            <p:nvPicPr>
              <p:cNvPr id="30" name="Ink 29">
                <a:extLst>
                  <a:ext uri="{FF2B5EF4-FFF2-40B4-BE49-F238E27FC236}">
                    <a16:creationId xmlns:a16="http://schemas.microsoft.com/office/drawing/2014/main" id="{17E2C101-67B3-58E5-47BE-010815CBC008}"/>
                  </a:ext>
                </a:extLst>
              </p:cNvPr>
              <p:cNvPicPr/>
              <p:nvPr/>
            </p:nvPicPr>
            <p:blipFill>
              <a:blip r:embed="rId16"/>
              <a:stretch>
                <a:fillRect/>
              </a:stretch>
            </p:blipFill>
            <p:spPr>
              <a:xfrm>
                <a:off x="921754" y="6110691"/>
                <a:ext cx="51372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4" name="Ink 43">
                <a:extLst>
                  <a:ext uri="{FF2B5EF4-FFF2-40B4-BE49-F238E27FC236}">
                    <a16:creationId xmlns:a16="http://schemas.microsoft.com/office/drawing/2014/main" id="{B303D1F0-FF82-4D03-0745-5848B726E34B}"/>
                  </a:ext>
                </a:extLst>
              </p14:cNvPr>
              <p14:cNvContentPartPr/>
              <p14:nvPr/>
            </p14:nvContentPartPr>
            <p14:xfrm>
              <a:off x="9121834" y="5431731"/>
              <a:ext cx="360" cy="360"/>
            </p14:xfrm>
          </p:contentPart>
        </mc:Choice>
        <mc:Fallback xmlns="">
          <p:pic>
            <p:nvPicPr>
              <p:cNvPr id="44" name="Ink 43">
                <a:extLst>
                  <a:ext uri="{FF2B5EF4-FFF2-40B4-BE49-F238E27FC236}">
                    <a16:creationId xmlns:a16="http://schemas.microsoft.com/office/drawing/2014/main" id="{B303D1F0-FF82-4D03-0745-5848B726E34B}"/>
                  </a:ext>
                </a:extLst>
              </p:cNvPr>
              <p:cNvPicPr/>
              <p:nvPr/>
            </p:nvPicPr>
            <p:blipFill>
              <a:blip r:embed="rId18"/>
              <a:stretch>
                <a:fillRect/>
              </a:stretch>
            </p:blipFill>
            <p:spPr>
              <a:xfrm>
                <a:off x="9113194" y="5423091"/>
                <a:ext cx="18000" cy="18000"/>
              </a:xfrm>
              <a:prstGeom prst="rect">
                <a:avLst/>
              </a:prstGeom>
            </p:spPr>
          </p:pic>
        </mc:Fallback>
      </mc:AlternateContent>
    </p:spTree>
    <p:extLst>
      <p:ext uri="{BB962C8B-B14F-4D97-AF65-F5344CB8AC3E}">
        <p14:creationId xmlns:p14="http://schemas.microsoft.com/office/powerpoint/2010/main" val="2624639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6114D4-425E-91A5-05EF-7768170D07E9}"/>
              </a:ext>
            </a:extLst>
          </p:cNvPr>
          <p:cNvPicPr>
            <a:picLocks noChangeAspect="1"/>
          </p:cNvPicPr>
          <p:nvPr/>
        </p:nvPicPr>
        <p:blipFill>
          <a:blip r:embed="rId2"/>
          <a:srcRect t="11564" r="2678"/>
          <a:stretch/>
        </p:blipFill>
        <p:spPr>
          <a:xfrm>
            <a:off x="163285" y="827315"/>
            <a:ext cx="11865429" cy="5660571"/>
          </a:xfrm>
          <a:prstGeom prst="rect">
            <a:avLst/>
          </a:prstGeom>
        </p:spPr>
      </p:pic>
      <p:sp>
        <p:nvSpPr>
          <p:cNvPr id="7" name="TextBox 6">
            <a:extLst>
              <a:ext uri="{FF2B5EF4-FFF2-40B4-BE49-F238E27FC236}">
                <a16:creationId xmlns:a16="http://schemas.microsoft.com/office/drawing/2014/main" id="{449F68F4-7C00-4E26-0F44-437BD769AEBB}"/>
              </a:ext>
            </a:extLst>
          </p:cNvPr>
          <p:cNvSpPr txBox="1"/>
          <p:nvPr/>
        </p:nvSpPr>
        <p:spPr>
          <a:xfrm>
            <a:off x="3429000" y="6488668"/>
            <a:ext cx="6096000" cy="369332"/>
          </a:xfrm>
          <a:prstGeom prst="rect">
            <a:avLst/>
          </a:prstGeom>
          <a:noFill/>
        </p:spPr>
        <p:txBody>
          <a:bodyPr wrap="square">
            <a:spAutoFit/>
          </a:bodyPr>
          <a:lstStyle/>
          <a:p>
            <a:r>
              <a:rPr lang="en-US" dirty="0"/>
              <a:t>https://autismsociety.org/autism-acceptance-month/</a:t>
            </a:r>
          </a:p>
        </p:txBody>
      </p:sp>
      <p:sp>
        <p:nvSpPr>
          <p:cNvPr id="8" name="TextBox 7">
            <a:extLst>
              <a:ext uri="{FF2B5EF4-FFF2-40B4-BE49-F238E27FC236}">
                <a16:creationId xmlns:a16="http://schemas.microsoft.com/office/drawing/2014/main" id="{A98E7B5B-F3A6-C792-C27B-AB3FA0F22BA7}"/>
              </a:ext>
            </a:extLst>
          </p:cNvPr>
          <p:cNvSpPr txBox="1"/>
          <p:nvPr/>
        </p:nvSpPr>
        <p:spPr>
          <a:xfrm>
            <a:off x="250372" y="413657"/>
            <a:ext cx="11517086" cy="461665"/>
          </a:xfrm>
          <a:prstGeom prst="rect">
            <a:avLst/>
          </a:prstGeom>
          <a:noFill/>
        </p:spPr>
        <p:txBody>
          <a:bodyPr wrap="square" rtlCol="0">
            <a:spAutoFit/>
          </a:bodyPr>
          <a:lstStyle/>
          <a:p>
            <a:pPr algn="ctr"/>
            <a:r>
              <a:rPr lang="en-US" sz="2400" b="1" dirty="0"/>
              <a:t>FYI: AN MJJA SALUTE - APRIL IS AUTISM ACCEPTANCE MONTH </a:t>
            </a:r>
          </a:p>
        </p:txBody>
      </p:sp>
      <p:sp>
        <p:nvSpPr>
          <p:cNvPr id="10" name="TextBox 9">
            <a:extLst>
              <a:ext uri="{FF2B5EF4-FFF2-40B4-BE49-F238E27FC236}">
                <a16:creationId xmlns:a16="http://schemas.microsoft.com/office/drawing/2014/main" id="{8EB0FA94-23FF-5E3D-F04C-411627EDC059}"/>
              </a:ext>
            </a:extLst>
          </p:cNvPr>
          <p:cNvSpPr txBox="1"/>
          <p:nvPr/>
        </p:nvSpPr>
        <p:spPr>
          <a:xfrm>
            <a:off x="2307770" y="935037"/>
            <a:ext cx="9274629" cy="954107"/>
          </a:xfrm>
          <a:prstGeom prst="rect">
            <a:avLst/>
          </a:prstGeom>
          <a:noFill/>
        </p:spPr>
        <p:txBody>
          <a:bodyPr wrap="square">
            <a:spAutoFit/>
          </a:bodyPr>
          <a:lstStyle/>
          <a:p>
            <a:pPr algn="ctr"/>
            <a:r>
              <a:rPr lang="en-US" sz="2800" b="1" dirty="0">
                <a:solidFill>
                  <a:srgbClr val="232A31"/>
                </a:solidFill>
                <a:latin typeface="yahooSans"/>
              </a:rPr>
              <a:t>ANOTHER FORM OF POSSIBLE TRAUMA?</a:t>
            </a:r>
            <a:endParaRPr lang="en-US" sz="2800" b="1" i="0" dirty="0">
              <a:solidFill>
                <a:srgbClr val="232A31"/>
              </a:solidFill>
              <a:effectLst/>
              <a:latin typeface="yahooSans"/>
            </a:endParaRPr>
          </a:p>
          <a:p>
            <a:r>
              <a:rPr lang="en-US" sz="2800" b="1" i="0" dirty="0">
                <a:solidFill>
                  <a:srgbClr val="232A31"/>
                </a:solidFill>
                <a:effectLst/>
                <a:latin typeface="yahooSans"/>
              </a:rPr>
              <a:t>1 in 44 children are diagnosed with autism spectrum disorder</a:t>
            </a:r>
            <a:endParaRPr lang="en-US" sz="2800" b="1" dirty="0"/>
          </a:p>
        </p:txBody>
      </p:sp>
    </p:spTree>
    <p:extLst>
      <p:ext uri="{BB962C8B-B14F-4D97-AF65-F5344CB8AC3E}">
        <p14:creationId xmlns:p14="http://schemas.microsoft.com/office/powerpoint/2010/main" val="1326886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A70B-BDBD-CBC0-1FE0-E12E86F17320}"/>
              </a:ext>
            </a:extLst>
          </p:cNvPr>
          <p:cNvSpPr>
            <a:spLocks noGrp="1"/>
          </p:cNvSpPr>
          <p:nvPr>
            <p:ph type="ctrTitle"/>
          </p:nvPr>
        </p:nvSpPr>
        <p:spPr>
          <a:xfrm>
            <a:off x="1524000" y="555172"/>
            <a:ext cx="9144000" cy="1632858"/>
          </a:xfrm>
        </p:spPr>
        <p:txBody>
          <a:bodyPr>
            <a:normAutofit fontScale="90000"/>
          </a:bodyPr>
          <a:lstStyle/>
          <a:p>
            <a:r>
              <a:rPr lang="en-US" dirty="0"/>
              <a:t>CONNECTING CHILDHOOD TRAUMA AND DELINQUENCY</a:t>
            </a:r>
          </a:p>
        </p:txBody>
      </p:sp>
      <p:sp>
        <p:nvSpPr>
          <p:cNvPr id="3" name="Subtitle 2">
            <a:extLst>
              <a:ext uri="{FF2B5EF4-FFF2-40B4-BE49-F238E27FC236}">
                <a16:creationId xmlns:a16="http://schemas.microsoft.com/office/drawing/2014/main" id="{EC4F5282-435A-14B0-A0E4-297B9B9A7311}"/>
              </a:ext>
            </a:extLst>
          </p:cNvPr>
          <p:cNvSpPr>
            <a:spLocks noGrp="1"/>
          </p:cNvSpPr>
          <p:nvPr>
            <p:ph type="subTitle" idx="1"/>
          </p:nvPr>
        </p:nvSpPr>
        <p:spPr>
          <a:xfrm>
            <a:off x="2144485" y="5802085"/>
            <a:ext cx="7903029" cy="500743"/>
          </a:xfrm>
        </p:spPr>
        <p:txBody>
          <a:bodyPr>
            <a:normAutofit fontScale="85000" lnSpcReduction="20000"/>
          </a:bodyPr>
          <a:lstStyle/>
          <a:p>
            <a:r>
              <a:rPr lang="en-US" sz="4000" b="1" i="1" dirty="0"/>
              <a:t>BRIDGE OVER TROUBLED WATER</a:t>
            </a:r>
          </a:p>
        </p:txBody>
      </p:sp>
      <p:pic>
        <p:nvPicPr>
          <p:cNvPr id="1026" name="Picture 2" descr="Download Bridge Little Girl Photography Child Image">
            <a:extLst>
              <a:ext uri="{FF2B5EF4-FFF2-40B4-BE49-F238E27FC236}">
                <a16:creationId xmlns:a16="http://schemas.microsoft.com/office/drawing/2014/main" id="{E5E62DC9-8035-7D06-CED3-D8388A745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784" y="2188030"/>
            <a:ext cx="6912429" cy="3298373"/>
          </a:xfrm>
          <a:prstGeom prst="rect">
            <a:avLst/>
          </a:prstGeom>
          <a:noFill/>
          <a:extLst>
            <a:ext uri="{909E8E84-426E-40DD-AFC4-6F175D3DCCD1}">
              <a14:hiddenFill xmlns:a14="http://schemas.microsoft.com/office/drawing/2010/main">
                <a:solidFill>
                  <a:srgbClr val="FFFFFF"/>
                </a:solidFill>
              </a14:hiddenFill>
            </a:ext>
          </a:extLst>
        </p:spPr>
      </p:pic>
      <p:pic>
        <p:nvPicPr>
          <p:cNvPr id="6" name="Online Media 5" title="Simon &amp; Garfunkel - Bridge Over Troubled Water (Audio)">
            <a:hlinkClick r:id="" action="ppaction://media"/>
            <a:extLst>
              <a:ext uri="{FF2B5EF4-FFF2-40B4-BE49-F238E27FC236}">
                <a16:creationId xmlns:a16="http://schemas.microsoft.com/office/drawing/2014/main" id="{F12AE330-A5DF-0935-489E-14712530FB34}"/>
              </a:ext>
            </a:extLst>
          </p:cNvPr>
          <p:cNvPicPr>
            <a:picLocks noRot="1" noChangeAspect="1"/>
          </p:cNvPicPr>
          <p:nvPr>
            <a:videoFile r:link="rId1"/>
          </p:nvPr>
        </p:nvPicPr>
        <p:blipFill>
          <a:blip r:embed="rId4"/>
          <a:stretch>
            <a:fillRect/>
          </a:stretch>
        </p:blipFill>
        <p:spPr>
          <a:xfrm>
            <a:off x="9818914" y="5255721"/>
            <a:ext cx="1934029" cy="1092727"/>
          </a:xfrm>
          <a:prstGeom prst="rect">
            <a:avLst/>
          </a:prstGeom>
        </p:spPr>
      </p:pic>
    </p:spTree>
    <p:extLst>
      <p:ext uri="{BB962C8B-B14F-4D97-AF65-F5344CB8AC3E}">
        <p14:creationId xmlns:p14="http://schemas.microsoft.com/office/powerpoint/2010/main" val="336243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49AEA-E48B-6837-FC57-17E3419733DC}"/>
              </a:ext>
            </a:extLst>
          </p:cNvPr>
          <p:cNvPicPr>
            <a:picLocks noChangeAspect="1"/>
          </p:cNvPicPr>
          <p:nvPr/>
        </p:nvPicPr>
        <p:blipFill>
          <a:blip r:embed="rId2"/>
          <a:srcRect t="11224" r="1697" b="-1020"/>
          <a:stretch/>
        </p:blipFill>
        <p:spPr>
          <a:xfrm>
            <a:off x="0" y="849086"/>
            <a:ext cx="12192000" cy="6008914"/>
          </a:xfrm>
          <a:prstGeom prst="rect">
            <a:avLst/>
          </a:prstGeom>
        </p:spPr>
      </p:pic>
      <p:sp>
        <p:nvSpPr>
          <p:cNvPr id="4" name="TextBox 3">
            <a:extLst>
              <a:ext uri="{FF2B5EF4-FFF2-40B4-BE49-F238E27FC236}">
                <a16:creationId xmlns:a16="http://schemas.microsoft.com/office/drawing/2014/main" id="{0EB90EDE-19EF-207B-2723-EA417478000F}"/>
              </a:ext>
            </a:extLst>
          </p:cNvPr>
          <p:cNvSpPr txBox="1"/>
          <p:nvPr/>
        </p:nvSpPr>
        <p:spPr>
          <a:xfrm>
            <a:off x="1175657" y="250371"/>
            <a:ext cx="8806543" cy="677108"/>
          </a:xfrm>
          <a:prstGeom prst="rect">
            <a:avLst/>
          </a:prstGeom>
          <a:noFill/>
        </p:spPr>
        <p:txBody>
          <a:bodyPr wrap="square" rtlCol="0">
            <a:spAutoFit/>
          </a:bodyPr>
          <a:lstStyle/>
          <a:p>
            <a:pPr algn="ctr"/>
            <a:r>
              <a:rPr lang="en-US" sz="2000" b="1" dirty="0">
                <a:hlinkClick r:id="rId3"/>
              </a:rPr>
              <a:t>FYI: </a:t>
            </a:r>
            <a:r>
              <a:rPr lang="en-US" b="1" i="1" dirty="0">
                <a:hlinkClick r:id="rId3"/>
              </a:rPr>
              <a:t>Articles of Interest: Adverse Childhood Experiences, Their Effects on Mental Health, and the Connection to Legal System Involvement | Death Penalty Information Center</a:t>
            </a:r>
            <a:endParaRPr lang="en-US" sz="1400" b="1" i="1" dirty="0"/>
          </a:p>
        </p:txBody>
      </p:sp>
    </p:spTree>
    <p:extLst>
      <p:ext uri="{BB962C8B-B14F-4D97-AF65-F5344CB8AC3E}">
        <p14:creationId xmlns:p14="http://schemas.microsoft.com/office/powerpoint/2010/main" val="1457016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3469-BA20-D9D6-FD77-6129500AFC55}"/>
              </a:ext>
            </a:extLst>
          </p:cNvPr>
          <p:cNvSpPr>
            <a:spLocks noGrp="1"/>
          </p:cNvSpPr>
          <p:nvPr>
            <p:ph type="title"/>
          </p:nvPr>
        </p:nvSpPr>
        <p:spPr>
          <a:xfrm>
            <a:off x="838200" y="365126"/>
            <a:ext cx="10515600" cy="1028246"/>
          </a:xfrm>
        </p:spPr>
        <p:txBody>
          <a:bodyPr>
            <a:normAutofit fontScale="90000"/>
          </a:bodyPr>
          <a:lstStyle/>
          <a:p>
            <a:pPr algn="ctr"/>
            <a:r>
              <a:rPr lang="en-US" b="1" dirty="0"/>
              <a:t>About</a:t>
            </a:r>
            <a:br>
              <a:rPr lang="en-US" b="1" dirty="0"/>
            </a:br>
            <a:r>
              <a:rPr lang="en-US" b="1" dirty="0"/>
              <a:t>TRAUMA, RESISTANCE, AND RESILIENCE</a:t>
            </a:r>
          </a:p>
        </p:txBody>
      </p:sp>
      <p:sp>
        <p:nvSpPr>
          <p:cNvPr id="4" name="TextBox 3">
            <a:extLst>
              <a:ext uri="{FF2B5EF4-FFF2-40B4-BE49-F238E27FC236}">
                <a16:creationId xmlns:a16="http://schemas.microsoft.com/office/drawing/2014/main" id="{A1576577-D7C1-437C-760A-354928731E79}"/>
              </a:ext>
            </a:extLst>
          </p:cNvPr>
          <p:cNvSpPr txBox="1"/>
          <p:nvPr/>
        </p:nvSpPr>
        <p:spPr>
          <a:xfrm>
            <a:off x="762000" y="1393372"/>
            <a:ext cx="10591799" cy="4801314"/>
          </a:xfrm>
          <a:prstGeom prst="rect">
            <a:avLst/>
          </a:prstGeom>
          <a:noFill/>
        </p:spPr>
        <p:txBody>
          <a:bodyPr wrap="square" rtlCol="0">
            <a:spAutoFit/>
          </a:bodyPr>
          <a:lstStyle/>
          <a:p>
            <a:r>
              <a:rPr lang="en-US" sz="3200" dirty="0"/>
              <a:t>The nervous system reacts to persistent stresses of oppressive systems.</a:t>
            </a:r>
          </a:p>
          <a:p>
            <a:r>
              <a:rPr lang="en-US" sz="3200" dirty="0"/>
              <a:t>Burnout repetition of any and/or all responses with no results.</a:t>
            </a:r>
          </a:p>
          <a:p>
            <a:r>
              <a:rPr lang="en-US" sz="3200" dirty="0"/>
              <a:t>	Fight response to protest, etc.</a:t>
            </a:r>
          </a:p>
          <a:p>
            <a:r>
              <a:rPr lang="en-US" sz="3200" dirty="0"/>
              <a:t>	Flee – distance self</a:t>
            </a:r>
          </a:p>
          <a:p>
            <a:r>
              <a:rPr lang="en-US" sz="3200" dirty="0"/>
              <a:t>	Freeze – want to say or do something but can’t seem 		to mobilize</a:t>
            </a:r>
          </a:p>
          <a:p>
            <a:r>
              <a:rPr lang="en-US" sz="3200" dirty="0"/>
              <a:t>	Flock – connect with like others</a:t>
            </a:r>
          </a:p>
          <a:p>
            <a:r>
              <a:rPr lang="en-US" sz="3200" dirty="0"/>
              <a:t>	Fawn – appease and seek to comfort others</a:t>
            </a:r>
          </a:p>
          <a:p>
            <a:endParaRPr lang="en-US" dirty="0"/>
          </a:p>
        </p:txBody>
      </p:sp>
    </p:spTree>
    <p:extLst>
      <p:ext uri="{BB962C8B-B14F-4D97-AF65-F5344CB8AC3E}">
        <p14:creationId xmlns:p14="http://schemas.microsoft.com/office/powerpoint/2010/main" val="3954479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85E276-329C-F64D-6045-6D2FC0B39B50}"/>
              </a:ext>
            </a:extLst>
          </p:cNvPr>
          <p:cNvSpPr txBox="1"/>
          <p:nvPr/>
        </p:nvSpPr>
        <p:spPr>
          <a:xfrm>
            <a:off x="635267" y="447782"/>
            <a:ext cx="10895797" cy="6194645"/>
          </a:xfrm>
          <a:prstGeom prst="rect">
            <a:avLst/>
          </a:prstGeom>
          <a:noFill/>
        </p:spPr>
        <p:txBody>
          <a:bodyPr wrap="square">
            <a:spAutoFit/>
          </a:bodyPr>
          <a:lstStyle/>
          <a:p>
            <a:pPr marL="0" marR="0">
              <a:lnSpc>
                <a:spcPct val="107000"/>
              </a:lnSpc>
              <a:spcBef>
                <a:spcPts val="0"/>
              </a:spcBef>
              <a:spcAft>
                <a:spcPts val="800"/>
              </a:spcAft>
            </a:pP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Generational Trauma </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trauma that is not only experienced by one person, but extends from one generation to the next. </a:t>
            </a: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It can be caused by various factors – </a:t>
            </a:r>
          </a:p>
          <a:p>
            <a:pPr marL="0" marR="0">
              <a:spcBef>
                <a:spcPts val="0"/>
              </a:spcBef>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War</a:t>
            </a:r>
          </a:p>
          <a:p>
            <a:pPr marL="0" marR="0">
              <a:spcBef>
                <a:spcPts val="0"/>
              </a:spcBef>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Adverse Poverty / Famine</a:t>
            </a:r>
          </a:p>
          <a:p>
            <a:pPr marL="0" marR="0">
              <a:spcBef>
                <a:spcPts val="0"/>
              </a:spcBef>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Natural Disasters</a:t>
            </a:r>
          </a:p>
          <a:p>
            <a:pPr marL="0" marR="0">
              <a:spcBef>
                <a:spcPts val="0"/>
              </a:spcBef>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Social or political persecution, </a:t>
            </a:r>
            <a:r>
              <a:rPr lang="en-US" sz="24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including police profiling, surveillance</a:t>
            </a:r>
            <a:endParaRPr lang="en-US" sz="28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Slavery</a:t>
            </a:r>
          </a:p>
          <a:p>
            <a:pPr marL="0" marR="0">
              <a:spcBef>
                <a:spcPts val="0"/>
              </a:spcBef>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Racism</a:t>
            </a:r>
          </a:p>
          <a:p>
            <a:pPr marL="0" marR="0">
              <a:spcBef>
                <a:spcPts val="0"/>
              </a:spcBef>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Genocide</a:t>
            </a:r>
          </a:p>
          <a:p>
            <a:pPr marL="0" marR="0">
              <a:spcBef>
                <a:spcPts val="0"/>
              </a:spcBef>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Anti-Semitism</a:t>
            </a:r>
          </a:p>
          <a:p>
            <a:pPr marL="0" marR="0">
              <a:spcBef>
                <a:spcPts val="0"/>
              </a:spcBef>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Child Abuse</a:t>
            </a:r>
          </a:p>
          <a:p>
            <a:pPr marL="0" marR="0">
              <a:spcBef>
                <a:spcPts val="0"/>
              </a:spcBef>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Neglect</a:t>
            </a:r>
          </a:p>
          <a:p>
            <a:pPr marL="0" marR="0">
              <a:spcBef>
                <a:spcPts val="0"/>
              </a:spcBef>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Alcoholism</a:t>
            </a:r>
          </a:p>
          <a:p>
            <a:pPr marL="0" marR="0">
              <a:spcBef>
                <a:spcPts val="0"/>
              </a:spcBef>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Accidents</a:t>
            </a:r>
          </a:p>
        </p:txBody>
      </p:sp>
    </p:spTree>
    <p:extLst>
      <p:ext uri="{BB962C8B-B14F-4D97-AF65-F5344CB8AC3E}">
        <p14:creationId xmlns:p14="http://schemas.microsoft.com/office/powerpoint/2010/main" val="2138771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79786F-11FD-F7B3-EB05-9E1B18CB0E18}"/>
              </a:ext>
            </a:extLst>
          </p:cNvPr>
          <p:cNvSpPr txBox="1"/>
          <p:nvPr/>
        </p:nvSpPr>
        <p:spPr>
          <a:xfrm>
            <a:off x="982133" y="1126316"/>
            <a:ext cx="10507134" cy="4988545"/>
          </a:xfrm>
          <a:prstGeom prst="rect">
            <a:avLst/>
          </a:prstGeom>
          <a:noFill/>
        </p:spPr>
        <p:txBody>
          <a:bodyPr wrap="square">
            <a:spAutoFit/>
          </a:bodyPr>
          <a:lstStyle/>
          <a:p>
            <a:pPr marL="0" marR="0">
              <a:lnSpc>
                <a:spcPct val="107000"/>
              </a:lnSpc>
              <a:spcBef>
                <a:spcPts val="0"/>
              </a:spcBef>
              <a:spcAft>
                <a:spcPts val="800"/>
              </a:spcAft>
            </a:pPr>
            <a:r>
              <a:rPr lang="en-US" sz="3200" b="1" kern="100" dirty="0">
                <a:effectLst/>
                <a:latin typeface="Times New Roman" panose="02020603050405020304" pitchFamily="18" charset="0"/>
                <a:ea typeface="Calibri" panose="020F0502020204030204" pitchFamily="34" charset="0"/>
                <a:cs typeface="Times New Roman" panose="02020603050405020304" pitchFamily="18" charset="0"/>
              </a:rPr>
              <a:t>It can be inherited genetically through epigenetic inheritance or learned through behaviors, thought patterns, nuances, and ways of being that are taught or implied from an early age.  It can influence how future generations cope with, view, and handle traumatic events. It can be silent, covert, undefined, or considered normal by those who experience it.  It can affect the psychological well-being of a group of people or a family.</a:t>
            </a:r>
          </a:p>
          <a:p>
            <a:pPr marL="0" marR="0">
              <a:lnSpc>
                <a:spcPct val="107000"/>
              </a:lnSpc>
              <a:spcBef>
                <a:spcPts val="0"/>
              </a:spcBef>
              <a:spcAft>
                <a:spcPts val="800"/>
              </a:spcAft>
            </a:pPr>
            <a:r>
              <a:rPr lang="en-US" sz="1800" u="sng" dirty="0">
                <a:effectLst/>
                <a:latin typeface="Times New Roman" panose="02020603050405020304" pitchFamily="18" charset="0"/>
                <a:ea typeface="Times New Roman" panose="02020603050405020304" pitchFamily="18" charset="0"/>
              </a:rPr>
              <a:t>See, also Race-Based Traumatic Stress:</a:t>
            </a:r>
            <a:r>
              <a:rPr lang="en-US" sz="1800" dirty="0">
                <a:effectLst/>
                <a:latin typeface="Times New Roman" panose="02020603050405020304" pitchFamily="18" charset="0"/>
                <a:ea typeface="Times New Roman" panose="02020603050405020304" pitchFamily="18" charset="0"/>
              </a:rPr>
              <a:t> A unique </a:t>
            </a:r>
            <a:r>
              <a:rPr lang="en-US" sz="1800" b="1" i="1" dirty="0">
                <a:effectLst/>
                <a:latin typeface="Times New Roman" panose="02020603050405020304" pitchFamily="18" charset="0"/>
                <a:ea typeface="Times New Roman" panose="02020603050405020304" pitchFamily="18" charset="0"/>
              </a:rPr>
              <a:t>psychological distress </a:t>
            </a:r>
            <a:r>
              <a:rPr lang="en-US" sz="1800" dirty="0">
                <a:effectLst/>
                <a:latin typeface="Times New Roman" panose="02020603050405020304" pitchFamily="18" charset="0"/>
                <a:ea typeface="Times New Roman" panose="02020603050405020304" pitchFamily="18" charset="0"/>
              </a:rPr>
              <a:t>that Black, Indigenous and People of Color (BIPOC) </a:t>
            </a:r>
            <a:r>
              <a:rPr lang="en-US" sz="1800" b="1" i="1" dirty="0">
                <a:effectLst/>
                <a:latin typeface="Times New Roman" panose="02020603050405020304" pitchFamily="18" charset="0"/>
                <a:ea typeface="Times New Roman" panose="02020603050405020304" pitchFamily="18" charset="0"/>
              </a:rPr>
              <a:t>suffer as a result of racism and discrimination</a:t>
            </a:r>
            <a:r>
              <a:rPr lang="en-US" sz="1800" dirty="0">
                <a:effectLst/>
                <a:latin typeface="Times New Roman" panose="02020603050405020304" pitchFamily="18" charset="0"/>
                <a:ea typeface="Times New Roman" panose="02020603050405020304" pitchFamily="18" charset="0"/>
              </a:rPr>
              <a:t>. </a:t>
            </a:r>
            <a:endParaRPr lang="en-US" sz="3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7E19504-599F-5917-0BB1-BEFA0C6A20DB}"/>
              </a:ext>
            </a:extLst>
          </p:cNvPr>
          <p:cNvSpPr txBox="1"/>
          <p:nvPr/>
        </p:nvSpPr>
        <p:spPr>
          <a:xfrm>
            <a:off x="880534" y="440267"/>
            <a:ext cx="7848600" cy="769441"/>
          </a:xfrm>
          <a:prstGeom prst="rect">
            <a:avLst/>
          </a:prstGeom>
          <a:noFill/>
        </p:spPr>
        <p:txBody>
          <a:bodyPr wrap="square" rtlCol="0">
            <a:spAutoFit/>
          </a:bodyPr>
          <a:lstStyle/>
          <a:p>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Generational Trauma</a:t>
            </a:r>
            <a:endParaRPr lang="en-US" sz="4400" dirty="0"/>
          </a:p>
        </p:txBody>
      </p:sp>
    </p:spTree>
    <p:extLst>
      <p:ext uri="{BB962C8B-B14F-4D97-AF65-F5344CB8AC3E}">
        <p14:creationId xmlns:p14="http://schemas.microsoft.com/office/powerpoint/2010/main" val="2656267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D9A88A-D476-FD08-29D6-0977E77FD7E1}"/>
              </a:ext>
            </a:extLst>
          </p:cNvPr>
          <p:cNvSpPr>
            <a:spLocks noGrp="1"/>
          </p:cNvSpPr>
          <p:nvPr>
            <p:ph type="ftr" sz="quarter" idx="11"/>
          </p:nvPr>
        </p:nvSpPr>
        <p:spPr/>
        <p:txBody>
          <a:bodyPr/>
          <a:lstStyle/>
          <a:p>
            <a:r>
              <a:rPr lang="en-US" dirty="0"/>
              <a:t>Juanita M. Cleaver Simmons, MJJA- Racial and Ethnic Disparities - juanitasimm@aol.com</a:t>
            </a:r>
          </a:p>
        </p:txBody>
      </p:sp>
      <p:pic>
        <p:nvPicPr>
          <p:cNvPr id="3" name="Picture 2">
            <a:extLst>
              <a:ext uri="{FF2B5EF4-FFF2-40B4-BE49-F238E27FC236}">
                <a16:creationId xmlns:a16="http://schemas.microsoft.com/office/drawing/2014/main" id="{500019AE-9B90-04C8-D0E2-1E7F4C4052CA}"/>
              </a:ext>
            </a:extLst>
          </p:cNvPr>
          <p:cNvPicPr>
            <a:picLocks noChangeAspect="1"/>
          </p:cNvPicPr>
          <p:nvPr/>
        </p:nvPicPr>
        <p:blipFill rotWithShape="1">
          <a:blip r:embed="rId2"/>
          <a:srcRect l="36389" t="12169" r="36111" b="25132"/>
          <a:stretch/>
        </p:blipFill>
        <p:spPr>
          <a:xfrm>
            <a:off x="1119292" y="564833"/>
            <a:ext cx="9579187" cy="5974079"/>
          </a:xfrm>
          <a:prstGeom prst="rect">
            <a:avLst/>
          </a:prstGeom>
        </p:spPr>
      </p:pic>
      <p:sp>
        <p:nvSpPr>
          <p:cNvPr id="5" name="TextBox 4">
            <a:extLst>
              <a:ext uri="{FF2B5EF4-FFF2-40B4-BE49-F238E27FC236}">
                <a16:creationId xmlns:a16="http://schemas.microsoft.com/office/drawing/2014/main" id="{252A2276-96F7-2E2F-EFD1-FB5316AFEFF1}"/>
              </a:ext>
            </a:extLst>
          </p:cNvPr>
          <p:cNvSpPr txBox="1"/>
          <p:nvPr/>
        </p:nvSpPr>
        <p:spPr>
          <a:xfrm>
            <a:off x="1493520" y="1104315"/>
            <a:ext cx="8757919" cy="369332"/>
          </a:xfrm>
          <a:prstGeom prst="rect">
            <a:avLst/>
          </a:prstGeom>
          <a:noFill/>
        </p:spPr>
        <p:txBody>
          <a:bodyPr wrap="square">
            <a:spAutoFit/>
          </a:bodyPr>
          <a:lstStyle/>
          <a:p>
            <a:pPr algn="ctr"/>
            <a:r>
              <a:rPr lang="en-US" b="1" dirty="0">
                <a:solidFill>
                  <a:schemeClr val="bg1"/>
                </a:solidFill>
              </a:rPr>
              <a:t>https://www.sportskeeda.com/stories/subtle-symptoms-of-generational-trauma/#</a:t>
            </a:r>
          </a:p>
        </p:txBody>
      </p:sp>
    </p:spTree>
    <p:extLst>
      <p:ext uri="{BB962C8B-B14F-4D97-AF65-F5344CB8AC3E}">
        <p14:creationId xmlns:p14="http://schemas.microsoft.com/office/powerpoint/2010/main" val="3306745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89741F-4152-E76C-21F2-24FA91CB69A3}"/>
              </a:ext>
            </a:extLst>
          </p:cNvPr>
          <p:cNvPicPr>
            <a:picLocks noChangeAspect="1"/>
          </p:cNvPicPr>
          <p:nvPr/>
        </p:nvPicPr>
        <p:blipFill rotWithShape="1">
          <a:blip r:embed="rId2"/>
          <a:srcRect l="36181" t="29762" r="36319" b="-1"/>
          <a:stretch/>
        </p:blipFill>
        <p:spPr>
          <a:xfrm>
            <a:off x="4546600" y="370840"/>
            <a:ext cx="3576320" cy="5359400"/>
          </a:xfrm>
          <a:prstGeom prst="rect">
            <a:avLst/>
          </a:prstGeom>
        </p:spPr>
      </p:pic>
      <p:pic>
        <p:nvPicPr>
          <p:cNvPr id="11" name="Picture 10">
            <a:extLst>
              <a:ext uri="{FF2B5EF4-FFF2-40B4-BE49-F238E27FC236}">
                <a16:creationId xmlns:a16="http://schemas.microsoft.com/office/drawing/2014/main" id="{1B8FF949-0DA6-883F-49FF-3D380D24122A}"/>
              </a:ext>
            </a:extLst>
          </p:cNvPr>
          <p:cNvPicPr>
            <a:picLocks noChangeAspect="1"/>
          </p:cNvPicPr>
          <p:nvPr/>
        </p:nvPicPr>
        <p:blipFill rotWithShape="1">
          <a:blip r:embed="rId3"/>
          <a:srcRect l="36111" t="16137" r="35278"/>
          <a:stretch/>
        </p:blipFill>
        <p:spPr>
          <a:xfrm>
            <a:off x="604521" y="949960"/>
            <a:ext cx="3804919" cy="5359400"/>
          </a:xfrm>
          <a:prstGeom prst="rect">
            <a:avLst/>
          </a:prstGeom>
        </p:spPr>
      </p:pic>
      <p:pic>
        <p:nvPicPr>
          <p:cNvPr id="13" name="Picture 12">
            <a:extLst>
              <a:ext uri="{FF2B5EF4-FFF2-40B4-BE49-F238E27FC236}">
                <a16:creationId xmlns:a16="http://schemas.microsoft.com/office/drawing/2014/main" id="{A252B008-660E-4A62-091E-EE2BD393FB33}"/>
              </a:ext>
            </a:extLst>
          </p:cNvPr>
          <p:cNvPicPr>
            <a:picLocks noChangeAspect="1"/>
          </p:cNvPicPr>
          <p:nvPr/>
        </p:nvPicPr>
        <p:blipFill rotWithShape="1">
          <a:blip r:embed="rId4"/>
          <a:srcRect l="36042" t="15343" r="36111"/>
          <a:stretch/>
        </p:blipFill>
        <p:spPr>
          <a:xfrm>
            <a:off x="8260080" y="949960"/>
            <a:ext cx="3327399" cy="5359400"/>
          </a:xfrm>
          <a:prstGeom prst="rect">
            <a:avLst/>
          </a:prstGeom>
        </p:spPr>
      </p:pic>
      <p:sp>
        <p:nvSpPr>
          <p:cNvPr id="3" name="TextBox 2">
            <a:extLst>
              <a:ext uri="{FF2B5EF4-FFF2-40B4-BE49-F238E27FC236}">
                <a16:creationId xmlns:a16="http://schemas.microsoft.com/office/drawing/2014/main" id="{87EDB80E-117F-7A97-DEB3-38D42EF807E7}"/>
              </a:ext>
            </a:extLst>
          </p:cNvPr>
          <p:cNvSpPr txBox="1"/>
          <p:nvPr/>
        </p:nvSpPr>
        <p:spPr>
          <a:xfrm>
            <a:off x="1838959" y="6309360"/>
            <a:ext cx="9748519" cy="369332"/>
          </a:xfrm>
          <a:prstGeom prst="rect">
            <a:avLst/>
          </a:prstGeom>
          <a:noFill/>
        </p:spPr>
        <p:txBody>
          <a:bodyPr wrap="square">
            <a:spAutoFit/>
          </a:bodyPr>
          <a:lstStyle/>
          <a:p>
            <a:r>
              <a:rPr lang="en-US" dirty="0"/>
              <a:t>https://www.sportskeeda.com/stories/subtle-symptoms-of-generational-trauma/#</a:t>
            </a:r>
          </a:p>
        </p:txBody>
      </p:sp>
    </p:spTree>
    <p:extLst>
      <p:ext uri="{BB962C8B-B14F-4D97-AF65-F5344CB8AC3E}">
        <p14:creationId xmlns:p14="http://schemas.microsoft.com/office/powerpoint/2010/main" val="1975565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6BA35B-DDDB-01EE-3FDA-A43C4EBFBFC4}"/>
              </a:ext>
            </a:extLst>
          </p:cNvPr>
          <p:cNvSpPr>
            <a:spLocks noGrp="1"/>
          </p:cNvSpPr>
          <p:nvPr>
            <p:ph type="ftr" sz="quarter" idx="11"/>
          </p:nvPr>
        </p:nvSpPr>
        <p:spPr/>
        <p:txBody>
          <a:bodyPr/>
          <a:lstStyle/>
          <a:p>
            <a:r>
              <a:rPr lang="en-US" dirty="0"/>
              <a:t>Juanita M. Cleaver Simmons, MJJA- Racial and Ethnic Disparities - juanitasimm@aol.com</a:t>
            </a:r>
          </a:p>
        </p:txBody>
      </p:sp>
      <p:pic>
        <p:nvPicPr>
          <p:cNvPr id="3" name="Picture 2">
            <a:extLst>
              <a:ext uri="{FF2B5EF4-FFF2-40B4-BE49-F238E27FC236}">
                <a16:creationId xmlns:a16="http://schemas.microsoft.com/office/drawing/2014/main" id="{2CAB703C-24CA-A14B-C2F7-56FCA1ED622D}"/>
              </a:ext>
            </a:extLst>
          </p:cNvPr>
          <p:cNvPicPr>
            <a:picLocks noChangeAspect="1"/>
          </p:cNvPicPr>
          <p:nvPr/>
        </p:nvPicPr>
        <p:blipFill rotWithShape="1">
          <a:blip r:embed="rId2"/>
          <a:srcRect l="36250" t="18783" r="36181"/>
          <a:stretch/>
        </p:blipFill>
        <p:spPr>
          <a:xfrm>
            <a:off x="828040" y="1019386"/>
            <a:ext cx="3638974" cy="5218853"/>
          </a:xfrm>
          <a:prstGeom prst="rect">
            <a:avLst/>
          </a:prstGeom>
        </p:spPr>
      </p:pic>
      <p:pic>
        <p:nvPicPr>
          <p:cNvPr id="4" name="Picture 3">
            <a:extLst>
              <a:ext uri="{FF2B5EF4-FFF2-40B4-BE49-F238E27FC236}">
                <a16:creationId xmlns:a16="http://schemas.microsoft.com/office/drawing/2014/main" id="{B3F7DB3D-431F-29B0-8F98-887FA04565BA}"/>
              </a:ext>
            </a:extLst>
          </p:cNvPr>
          <p:cNvPicPr>
            <a:picLocks noChangeAspect="1"/>
          </p:cNvPicPr>
          <p:nvPr/>
        </p:nvPicPr>
        <p:blipFill rotWithShape="1">
          <a:blip r:embed="rId3"/>
          <a:srcRect l="36320" t="11905" r="36319"/>
          <a:stretch/>
        </p:blipFill>
        <p:spPr>
          <a:xfrm>
            <a:off x="4605866" y="491066"/>
            <a:ext cx="3547534" cy="5066453"/>
          </a:xfrm>
          <a:prstGeom prst="rect">
            <a:avLst/>
          </a:prstGeom>
        </p:spPr>
      </p:pic>
      <p:pic>
        <p:nvPicPr>
          <p:cNvPr id="5" name="Picture 4">
            <a:extLst>
              <a:ext uri="{FF2B5EF4-FFF2-40B4-BE49-F238E27FC236}">
                <a16:creationId xmlns:a16="http://schemas.microsoft.com/office/drawing/2014/main" id="{5FE983F7-0F6E-1C0B-07BA-D13600258BA9}"/>
              </a:ext>
            </a:extLst>
          </p:cNvPr>
          <p:cNvPicPr>
            <a:picLocks noChangeAspect="1"/>
          </p:cNvPicPr>
          <p:nvPr/>
        </p:nvPicPr>
        <p:blipFill rotWithShape="1">
          <a:blip r:embed="rId4"/>
          <a:srcRect l="35972" t="20635" r="36667"/>
          <a:stretch/>
        </p:blipFill>
        <p:spPr>
          <a:xfrm>
            <a:off x="8292252" y="1134533"/>
            <a:ext cx="3164841" cy="5103706"/>
          </a:xfrm>
          <a:prstGeom prst="rect">
            <a:avLst/>
          </a:prstGeom>
        </p:spPr>
      </p:pic>
      <p:sp>
        <p:nvSpPr>
          <p:cNvPr id="7" name="TextBox 6">
            <a:extLst>
              <a:ext uri="{FF2B5EF4-FFF2-40B4-BE49-F238E27FC236}">
                <a16:creationId xmlns:a16="http://schemas.microsoft.com/office/drawing/2014/main" id="{8DB3DD9D-B26F-58FE-CA88-A18C26DC8692}"/>
              </a:ext>
            </a:extLst>
          </p:cNvPr>
          <p:cNvSpPr txBox="1"/>
          <p:nvPr/>
        </p:nvSpPr>
        <p:spPr>
          <a:xfrm>
            <a:off x="4605866" y="5557519"/>
            <a:ext cx="3547534" cy="523220"/>
          </a:xfrm>
          <a:prstGeom prst="rect">
            <a:avLst/>
          </a:prstGeom>
          <a:noFill/>
        </p:spPr>
        <p:txBody>
          <a:bodyPr wrap="square">
            <a:spAutoFit/>
          </a:bodyPr>
          <a:lstStyle/>
          <a:p>
            <a:pPr algn="ctr"/>
            <a:r>
              <a:rPr lang="en-US" sz="1400" b="1" dirty="0"/>
              <a:t>https://www.sportskeeda.com/stories/subtle-symptoms-of-generational-trauma/#</a:t>
            </a:r>
          </a:p>
        </p:txBody>
      </p:sp>
    </p:spTree>
    <p:extLst>
      <p:ext uri="{BB962C8B-B14F-4D97-AF65-F5344CB8AC3E}">
        <p14:creationId xmlns:p14="http://schemas.microsoft.com/office/powerpoint/2010/main" val="280464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9F62DD8-3BB5-B869-C6AB-4AA009D046CE}"/>
              </a:ext>
            </a:extLst>
          </p:cNvPr>
          <p:cNvSpPr>
            <a:spLocks noGrp="1"/>
          </p:cNvSpPr>
          <p:nvPr>
            <p:ph type="ftr" sz="quarter" idx="11"/>
          </p:nvPr>
        </p:nvSpPr>
        <p:spPr/>
        <p:txBody>
          <a:bodyPr/>
          <a:lstStyle/>
          <a:p>
            <a:r>
              <a:rPr lang="en-US" dirty="0"/>
              <a:t>Juanita M. Cleaver Simmons, MJJA- Racial and Ethnic Disparities - juanitasimm@aol.com</a:t>
            </a:r>
          </a:p>
        </p:txBody>
      </p:sp>
      <p:pic>
        <p:nvPicPr>
          <p:cNvPr id="6" name="Picture 5">
            <a:extLst>
              <a:ext uri="{FF2B5EF4-FFF2-40B4-BE49-F238E27FC236}">
                <a16:creationId xmlns:a16="http://schemas.microsoft.com/office/drawing/2014/main" id="{5172547F-2926-A491-5BDE-A4F3B7F468C1}"/>
              </a:ext>
            </a:extLst>
          </p:cNvPr>
          <p:cNvPicPr>
            <a:picLocks noChangeAspect="1"/>
          </p:cNvPicPr>
          <p:nvPr/>
        </p:nvPicPr>
        <p:blipFill rotWithShape="1">
          <a:blip r:embed="rId2"/>
          <a:srcRect l="4834" t="25000" r="36082" b="20631"/>
          <a:stretch/>
        </p:blipFill>
        <p:spPr>
          <a:xfrm>
            <a:off x="853440" y="849630"/>
            <a:ext cx="10485120" cy="5506720"/>
          </a:xfrm>
          <a:prstGeom prst="rect">
            <a:avLst/>
          </a:prstGeom>
        </p:spPr>
      </p:pic>
      <p:sp>
        <p:nvSpPr>
          <p:cNvPr id="8" name="TextBox 7">
            <a:extLst>
              <a:ext uri="{FF2B5EF4-FFF2-40B4-BE49-F238E27FC236}">
                <a16:creationId xmlns:a16="http://schemas.microsoft.com/office/drawing/2014/main" id="{2D67C72C-B9FC-301A-043A-EB49BC5E87A3}"/>
              </a:ext>
            </a:extLst>
          </p:cNvPr>
          <p:cNvSpPr txBox="1"/>
          <p:nvPr/>
        </p:nvSpPr>
        <p:spPr>
          <a:xfrm>
            <a:off x="762000" y="400149"/>
            <a:ext cx="10576560" cy="369332"/>
          </a:xfrm>
          <a:prstGeom prst="rect">
            <a:avLst/>
          </a:prstGeom>
          <a:noFill/>
        </p:spPr>
        <p:txBody>
          <a:bodyPr wrap="square">
            <a:spAutoFit/>
          </a:bodyPr>
          <a:lstStyle/>
          <a:p>
            <a:r>
              <a:rPr lang="en-US" dirty="0">
                <a:hlinkClick r:id="rId3"/>
              </a:rPr>
              <a:t>Trauma-Informed Schools Initiative | Missouri Department of Elementary and Secondary Education (mo.gov)</a:t>
            </a:r>
            <a:endParaRPr lang="en-US" dirty="0"/>
          </a:p>
        </p:txBody>
      </p:sp>
    </p:spTree>
    <p:extLst>
      <p:ext uri="{BB962C8B-B14F-4D97-AF65-F5344CB8AC3E}">
        <p14:creationId xmlns:p14="http://schemas.microsoft.com/office/powerpoint/2010/main" val="3236090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A19C02-AE0A-794A-B85E-5F0C4CEE203D}"/>
              </a:ext>
            </a:extLst>
          </p:cNvPr>
          <p:cNvSpPr>
            <a:spLocks noGrp="1"/>
          </p:cNvSpPr>
          <p:nvPr>
            <p:ph type="ftr" sz="quarter" idx="11"/>
          </p:nvPr>
        </p:nvSpPr>
        <p:spPr/>
        <p:txBody>
          <a:bodyPr/>
          <a:lstStyle/>
          <a:p>
            <a:r>
              <a:rPr lang="en-US" dirty="0"/>
              <a:t>Juanita M. Cleaver Simmons, MJJA- Racial and Ethnic Disparities - juanitasimm@aol.com</a:t>
            </a:r>
          </a:p>
        </p:txBody>
      </p:sp>
      <p:pic>
        <p:nvPicPr>
          <p:cNvPr id="4" name="Picture 3">
            <a:extLst>
              <a:ext uri="{FF2B5EF4-FFF2-40B4-BE49-F238E27FC236}">
                <a16:creationId xmlns:a16="http://schemas.microsoft.com/office/drawing/2014/main" id="{EF4FB81F-A14D-5E9B-57E5-8CDA8A53B066}"/>
              </a:ext>
            </a:extLst>
          </p:cNvPr>
          <p:cNvPicPr>
            <a:picLocks noChangeAspect="1"/>
          </p:cNvPicPr>
          <p:nvPr/>
        </p:nvPicPr>
        <p:blipFill rotWithShape="1">
          <a:blip r:embed="rId2"/>
          <a:srcRect l="3917" t="80308" r="35584" b="1030"/>
          <a:stretch/>
        </p:blipFill>
        <p:spPr>
          <a:xfrm>
            <a:off x="1053737" y="1394181"/>
            <a:ext cx="10226765" cy="3830963"/>
          </a:xfrm>
          <a:prstGeom prst="rect">
            <a:avLst/>
          </a:prstGeom>
        </p:spPr>
      </p:pic>
      <p:sp>
        <p:nvSpPr>
          <p:cNvPr id="6" name="TextBox 5">
            <a:extLst>
              <a:ext uri="{FF2B5EF4-FFF2-40B4-BE49-F238E27FC236}">
                <a16:creationId xmlns:a16="http://schemas.microsoft.com/office/drawing/2014/main" id="{0A08637A-C951-43A0-0064-4AA0400E61BA}"/>
              </a:ext>
            </a:extLst>
          </p:cNvPr>
          <p:cNvSpPr txBox="1"/>
          <p:nvPr/>
        </p:nvSpPr>
        <p:spPr>
          <a:xfrm>
            <a:off x="904240" y="578535"/>
            <a:ext cx="10525760" cy="369332"/>
          </a:xfrm>
          <a:prstGeom prst="rect">
            <a:avLst/>
          </a:prstGeom>
          <a:noFill/>
        </p:spPr>
        <p:txBody>
          <a:bodyPr wrap="square">
            <a:spAutoFit/>
          </a:bodyPr>
          <a:lstStyle/>
          <a:p>
            <a:r>
              <a:rPr lang="en-US" dirty="0">
                <a:hlinkClick r:id="rId3"/>
              </a:rPr>
              <a:t>Trauma-Informed Schools Initiative | Missouri Department of Elementary and Secondary Education (mo.gov)</a:t>
            </a:r>
            <a:endParaRPr lang="en-US" dirty="0"/>
          </a:p>
        </p:txBody>
      </p:sp>
    </p:spTree>
    <p:extLst>
      <p:ext uri="{BB962C8B-B14F-4D97-AF65-F5344CB8AC3E}">
        <p14:creationId xmlns:p14="http://schemas.microsoft.com/office/powerpoint/2010/main" val="1803621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62543D7-0141-7D0E-C044-8D25EF675DD8}"/>
              </a:ext>
            </a:extLst>
          </p:cNvPr>
          <p:cNvSpPr>
            <a:spLocks noGrp="1"/>
          </p:cNvSpPr>
          <p:nvPr>
            <p:ph type="ftr" sz="quarter" idx="11"/>
          </p:nvPr>
        </p:nvSpPr>
        <p:spPr/>
        <p:txBody>
          <a:bodyPr/>
          <a:lstStyle/>
          <a:p>
            <a:r>
              <a:rPr lang="en-US" dirty="0"/>
              <a:t>Juanita M. Cleaver Simmons, MJJA- Racial and Ethnic Disparities - juanitasimm@aol.com</a:t>
            </a:r>
          </a:p>
        </p:txBody>
      </p:sp>
      <p:pic>
        <p:nvPicPr>
          <p:cNvPr id="5" name="Picture 4">
            <a:extLst>
              <a:ext uri="{FF2B5EF4-FFF2-40B4-BE49-F238E27FC236}">
                <a16:creationId xmlns:a16="http://schemas.microsoft.com/office/drawing/2014/main" id="{383021F8-A714-695B-22FE-CD3CEF6AC443}"/>
              </a:ext>
            </a:extLst>
          </p:cNvPr>
          <p:cNvPicPr>
            <a:picLocks noChangeAspect="1"/>
          </p:cNvPicPr>
          <p:nvPr/>
        </p:nvPicPr>
        <p:blipFill rotWithShape="1">
          <a:blip r:embed="rId2"/>
          <a:srcRect l="26764" t="24549" r="33124" b="4265"/>
          <a:stretch/>
        </p:blipFill>
        <p:spPr>
          <a:xfrm>
            <a:off x="1049153" y="702642"/>
            <a:ext cx="9885146" cy="5563403"/>
          </a:xfrm>
          <a:prstGeom prst="rect">
            <a:avLst/>
          </a:prstGeom>
        </p:spPr>
      </p:pic>
      <p:sp>
        <p:nvSpPr>
          <p:cNvPr id="2" name="Arrow: Right 1">
            <a:extLst>
              <a:ext uri="{FF2B5EF4-FFF2-40B4-BE49-F238E27FC236}">
                <a16:creationId xmlns:a16="http://schemas.microsoft.com/office/drawing/2014/main" id="{0B362BF5-6347-2514-E28B-F0A0C2E3DE50}"/>
              </a:ext>
            </a:extLst>
          </p:cNvPr>
          <p:cNvSpPr/>
          <p:nvPr/>
        </p:nvSpPr>
        <p:spPr>
          <a:xfrm>
            <a:off x="1857676" y="4726004"/>
            <a:ext cx="1247915"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7264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5A73DA-DF67-8B3C-65A2-14E5A213FFCD}"/>
              </a:ext>
            </a:extLst>
          </p:cNvPr>
          <p:cNvSpPr txBox="1"/>
          <p:nvPr/>
        </p:nvSpPr>
        <p:spPr>
          <a:xfrm>
            <a:off x="653141" y="337457"/>
            <a:ext cx="11288487" cy="7209312"/>
          </a:xfrm>
          <a:prstGeom prst="rect">
            <a:avLst/>
          </a:prstGeom>
          <a:noFill/>
        </p:spPr>
        <p:txBody>
          <a:bodyPr wrap="square" numCol="2">
            <a:spAutoFit/>
          </a:bodyPr>
          <a:lstStyle/>
          <a:p>
            <a:r>
              <a:rPr lang="en-US" sz="1600" b="0" i="0" dirty="0">
                <a:solidFill>
                  <a:srgbClr val="444444"/>
                </a:solidFill>
                <a:effectLst/>
                <a:latin typeface="Roboto" panose="02000000000000000000" pitchFamily="2" charset="0"/>
              </a:rPr>
              <a:t>When you're weary</a:t>
            </a:r>
            <a:br>
              <a:rPr lang="en-US" sz="1600" dirty="0"/>
            </a:br>
            <a:r>
              <a:rPr lang="en-US" sz="1600" b="0" i="0" dirty="0">
                <a:solidFill>
                  <a:srgbClr val="444444"/>
                </a:solidFill>
                <a:effectLst/>
                <a:latin typeface="Roboto" panose="02000000000000000000" pitchFamily="2" charset="0"/>
              </a:rPr>
              <a:t>Feeling small</a:t>
            </a:r>
            <a:br>
              <a:rPr lang="en-US" sz="1600" dirty="0"/>
            </a:br>
            <a:r>
              <a:rPr lang="en-US" sz="1600" b="0" i="0" dirty="0">
                <a:solidFill>
                  <a:srgbClr val="444444"/>
                </a:solidFill>
                <a:effectLst/>
                <a:latin typeface="Roboto" panose="02000000000000000000" pitchFamily="2" charset="0"/>
              </a:rPr>
              <a:t>When tears are in your eyes</a:t>
            </a:r>
            <a:br>
              <a:rPr lang="en-US" sz="1600" dirty="0"/>
            </a:br>
            <a:r>
              <a:rPr lang="en-US" sz="1600" b="0" i="0" dirty="0">
                <a:solidFill>
                  <a:srgbClr val="444444"/>
                </a:solidFill>
                <a:effectLst/>
                <a:latin typeface="Roboto" panose="02000000000000000000" pitchFamily="2" charset="0"/>
              </a:rPr>
              <a:t>I will dry them all</a:t>
            </a:r>
            <a:br>
              <a:rPr lang="en-US" sz="1600" dirty="0"/>
            </a:br>
            <a:r>
              <a:rPr lang="en-US" sz="1600" b="0" i="0" dirty="0">
                <a:solidFill>
                  <a:srgbClr val="444444"/>
                </a:solidFill>
                <a:effectLst/>
                <a:latin typeface="Roboto" panose="02000000000000000000" pitchFamily="2" charset="0"/>
              </a:rPr>
              <a:t>I'm on your side</a:t>
            </a:r>
            <a:br>
              <a:rPr lang="en-US" sz="1600" dirty="0"/>
            </a:br>
            <a:br>
              <a:rPr lang="en-US" sz="1600" dirty="0"/>
            </a:br>
            <a:r>
              <a:rPr lang="en-US" sz="1600" i="0" dirty="0">
                <a:solidFill>
                  <a:srgbClr val="444444"/>
                </a:solidFill>
                <a:effectLst/>
                <a:latin typeface="Roboto" panose="02000000000000000000" pitchFamily="2" charset="0"/>
              </a:rPr>
              <a:t>Oh, when times get rough</a:t>
            </a:r>
            <a:br>
              <a:rPr lang="en-US" sz="1600" dirty="0"/>
            </a:br>
            <a:r>
              <a:rPr lang="en-US" sz="1600" i="0" dirty="0">
                <a:solidFill>
                  <a:srgbClr val="444444"/>
                </a:solidFill>
                <a:effectLst/>
                <a:latin typeface="Roboto" panose="02000000000000000000" pitchFamily="2" charset="0"/>
              </a:rPr>
              <a:t>And friends just can't be found</a:t>
            </a:r>
            <a:br>
              <a:rPr lang="en-US" sz="1600" dirty="0"/>
            </a:br>
            <a:r>
              <a:rPr lang="en-US" sz="1600" b="0" i="0" dirty="0">
                <a:solidFill>
                  <a:srgbClr val="444444"/>
                </a:solidFill>
                <a:effectLst/>
                <a:latin typeface="Roboto" panose="02000000000000000000" pitchFamily="2" charset="0"/>
              </a:rPr>
              <a:t>Like a bridge over troubled water</a:t>
            </a:r>
            <a:br>
              <a:rPr lang="en-US" sz="1600" dirty="0"/>
            </a:br>
            <a:r>
              <a:rPr lang="en-US" sz="1600" b="0" i="0" dirty="0">
                <a:solidFill>
                  <a:srgbClr val="444444"/>
                </a:solidFill>
                <a:effectLst/>
                <a:latin typeface="Roboto" panose="02000000000000000000" pitchFamily="2" charset="0"/>
              </a:rPr>
              <a:t>I will lay me down</a:t>
            </a:r>
            <a:br>
              <a:rPr lang="en-US" sz="1600" dirty="0"/>
            </a:br>
            <a:r>
              <a:rPr lang="en-US" sz="1600" b="0" i="0" dirty="0">
                <a:solidFill>
                  <a:srgbClr val="444444"/>
                </a:solidFill>
                <a:effectLst/>
                <a:latin typeface="Roboto" panose="02000000000000000000" pitchFamily="2" charset="0"/>
              </a:rPr>
              <a:t>Like a bridge over troubled water</a:t>
            </a:r>
            <a:br>
              <a:rPr lang="en-US" sz="1600" dirty="0"/>
            </a:br>
            <a:r>
              <a:rPr lang="en-US" sz="1600" b="0" i="0" dirty="0">
                <a:solidFill>
                  <a:srgbClr val="444444"/>
                </a:solidFill>
                <a:effectLst/>
                <a:latin typeface="Roboto" panose="02000000000000000000" pitchFamily="2" charset="0"/>
              </a:rPr>
              <a:t>I will lay me down</a:t>
            </a:r>
            <a:br>
              <a:rPr lang="en-US" sz="1600" dirty="0"/>
            </a:br>
            <a:br>
              <a:rPr lang="en-US" sz="1600" dirty="0"/>
            </a:br>
            <a:r>
              <a:rPr lang="en-US" sz="1600" b="0" i="0" dirty="0">
                <a:solidFill>
                  <a:srgbClr val="444444"/>
                </a:solidFill>
                <a:effectLst/>
                <a:latin typeface="Roboto" panose="02000000000000000000" pitchFamily="2" charset="0"/>
              </a:rPr>
              <a:t>When you're down and out</a:t>
            </a:r>
            <a:br>
              <a:rPr lang="en-US" sz="1600" dirty="0"/>
            </a:br>
            <a:r>
              <a:rPr lang="en-US" sz="1600" b="0" i="0" dirty="0">
                <a:solidFill>
                  <a:srgbClr val="444444"/>
                </a:solidFill>
                <a:effectLst/>
                <a:latin typeface="Roboto" panose="02000000000000000000" pitchFamily="2" charset="0"/>
              </a:rPr>
              <a:t>When you're on the street</a:t>
            </a:r>
            <a:br>
              <a:rPr lang="en-US" sz="1600" dirty="0"/>
            </a:br>
            <a:r>
              <a:rPr lang="en-US" sz="1600" b="0" i="0" dirty="0">
                <a:solidFill>
                  <a:srgbClr val="444444"/>
                </a:solidFill>
                <a:effectLst/>
                <a:latin typeface="Roboto" panose="02000000000000000000" pitchFamily="2" charset="0"/>
              </a:rPr>
              <a:t>When evening falls so hard</a:t>
            </a:r>
            <a:br>
              <a:rPr lang="en-US" sz="1600" dirty="0"/>
            </a:br>
            <a:r>
              <a:rPr lang="en-US" sz="1600" b="0" i="0" dirty="0">
                <a:solidFill>
                  <a:srgbClr val="444444"/>
                </a:solidFill>
                <a:effectLst/>
                <a:latin typeface="Roboto" panose="02000000000000000000" pitchFamily="2" charset="0"/>
              </a:rPr>
              <a:t>I will comfort you</a:t>
            </a:r>
            <a:br>
              <a:rPr lang="en-US" sz="1600" dirty="0"/>
            </a:br>
            <a:r>
              <a:rPr lang="en-US" sz="1600" b="0" i="0" dirty="0">
                <a:solidFill>
                  <a:srgbClr val="444444"/>
                </a:solidFill>
                <a:effectLst/>
                <a:latin typeface="Roboto" panose="02000000000000000000" pitchFamily="2" charset="0"/>
              </a:rPr>
              <a:t>I'll take your part</a:t>
            </a:r>
            <a:br>
              <a:rPr lang="en-US" sz="1600" dirty="0"/>
            </a:br>
            <a:br>
              <a:rPr lang="en-US" sz="1600" dirty="0"/>
            </a:br>
            <a:r>
              <a:rPr lang="en-US" sz="1600" b="0" i="0" dirty="0">
                <a:solidFill>
                  <a:srgbClr val="444444"/>
                </a:solidFill>
                <a:effectLst/>
                <a:latin typeface="Roboto" panose="02000000000000000000" pitchFamily="2" charset="0"/>
              </a:rPr>
              <a:t>Oh, when darkness comes</a:t>
            </a:r>
            <a:br>
              <a:rPr lang="en-US" sz="1600" dirty="0"/>
            </a:br>
            <a:r>
              <a:rPr lang="en-US" sz="1600" b="0" i="0" dirty="0">
                <a:solidFill>
                  <a:srgbClr val="444444"/>
                </a:solidFill>
                <a:effectLst/>
                <a:latin typeface="Roboto" panose="02000000000000000000" pitchFamily="2" charset="0"/>
              </a:rPr>
              <a:t>And pain is all around</a:t>
            </a:r>
            <a:br>
              <a:rPr lang="en-US" sz="1600" dirty="0"/>
            </a:br>
            <a:r>
              <a:rPr lang="en-US" sz="1600" b="0" i="0" dirty="0">
                <a:solidFill>
                  <a:srgbClr val="444444"/>
                </a:solidFill>
                <a:effectLst/>
                <a:latin typeface="Roboto" panose="02000000000000000000" pitchFamily="2" charset="0"/>
              </a:rPr>
              <a:t>Like a bridge over troubled water</a:t>
            </a:r>
            <a:br>
              <a:rPr lang="en-US" sz="1600" dirty="0"/>
            </a:br>
            <a:r>
              <a:rPr lang="en-US" sz="1600" b="0" i="0" dirty="0">
                <a:solidFill>
                  <a:srgbClr val="444444"/>
                </a:solidFill>
                <a:effectLst/>
                <a:latin typeface="Roboto" panose="02000000000000000000" pitchFamily="2" charset="0"/>
              </a:rPr>
              <a:t>I will lay me down</a:t>
            </a:r>
            <a:br>
              <a:rPr lang="en-US" sz="1600" dirty="0"/>
            </a:br>
            <a:endParaRPr lang="en-US" sz="1600" dirty="0"/>
          </a:p>
          <a:p>
            <a:endParaRPr lang="en-US" sz="1600" b="0" i="0" dirty="0">
              <a:solidFill>
                <a:srgbClr val="444444"/>
              </a:solidFill>
              <a:effectLst/>
              <a:latin typeface="Roboto" panose="02000000000000000000" pitchFamily="2" charset="0"/>
            </a:endParaRPr>
          </a:p>
          <a:p>
            <a:endParaRPr lang="en-US" sz="1600" dirty="0">
              <a:solidFill>
                <a:srgbClr val="444444"/>
              </a:solidFill>
              <a:latin typeface="Roboto" panose="02000000000000000000" pitchFamily="2" charset="0"/>
            </a:endParaRPr>
          </a:p>
          <a:p>
            <a:endParaRPr lang="en-US" sz="1600" b="0" i="0" dirty="0">
              <a:solidFill>
                <a:srgbClr val="444444"/>
              </a:solidFill>
              <a:effectLst/>
              <a:latin typeface="Roboto" panose="02000000000000000000" pitchFamily="2" charset="0"/>
            </a:endParaRPr>
          </a:p>
          <a:p>
            <a:endParaRPr lang="en-US" sz="1600" dirty="0">
              <a:solidFill>
                <a:srgbClr val="444444"/>
              </a:solidFill>
              <a:latin typeface="Roboto" panose="02000000000000000000" pitchFamily="2" charset="0"/>
            </a:endParaRPr>
          </a:p>
          <a:p>
            <a:endParaRPr lang="en-US" sz="1600" b="0" i="0" dirty="0">
              <a:solidFill>
                <a:srgbClr val="444444"/>
              </a:solidFill>
              <a:effectLst/>
              <a:latin typeface="Roboto" panose="02000000000000000000" pitchFamily="2" charset="0"/>
            </a:endParaRPr>
          </a:p>
          <a:p>
            <a:endParaRPr lang="en-US" sz="1600" dirty="0">
              <a:solidFill>
                <a:srgbClr val="444444"/>
              </a:solidFill>
              <a:latin typeface="Roboto" panose="02000000000000000000" pitchFamily="2" charset="0"/>
            </a:endParaRPr>
          </a:p>
          <a:p>
            <a:r>
              <a:rPr lang="en-US" sz="1600" b="0" i="0" dirty="0">
                <a:solidFill>
                  <a:srgbClr val="444444"/>
                </a:solidFill>
                <a:effectLst/>
                <a:latin typeface="Roboto" panose="02000000000000000000" pitchFamily="2" charset="0"/>
              </a:rPr>
              <a:t>Like a bridge over troubled water</a:t>
            </a:r>
            <a:br>
              <a:rPr lang="en-US" sz="1600" dirty="0"/>
            </a:br>
            <a:r>
              <a:rPr lang="en-US" sz="1600" b="0" i="0" dirty="0">
                <a:solidFill>
                  <a:srgbClr val="444444"/>
                </a:solidFill>
                <a:effectLst/>
                <a:latin typeface="Roboto" panose="02000000000000000000" pitchFamily="2" charset="0"/>
              </a:rPr>
              <a:t>I will lay me down</a:t>
            </a:r>
            <a:br>
              <a:rPr lang="en-US" sz="1600" dirty="0"/>
            </a:br>
            <a:endParaRPr lang="en-US" sz="1600" dirty="0"/>
          </a:p>
          <a:p>
            <a:endParaRPr lang="en-US" sz="1600" dirty="0"/>
          </a:p>
          <a:p>
            <a:r>
              <a:rPr lang="en-US" sz="1600" b="0" i="0" dirty="0">
                <a:solidFill>
                  <a:srgbClr val="444444"/>
                </a:solidFill>
                <a:effectLst/>
                <a:latin typeface="Roboto" panose="02000000000000000000" pitchFamily="2" charset="0"/>
              </a:rPr>
              <a:t>Sail on, silver girl</a:t>
            </a:r>
            <a:br>
              <a:rPr lang="en-US" sz="1600" dirty="0"/>
            </a:br>
            <a:r>
              <a:rPr lang="en-US" sz="1600" b="0" i="0" dirty="0">
                <a:solidFill>
                  <a:srgbClr val="444444"/>
                </a:solidFill>
                <a:effectLst/>
                <a:latin typeface="Roboto" panose="02000000000000000000" pitchFamily="2" charset="0"/>
              </a:rPr>
              <a:t>Sail on by</a:t>
            </a:r>
            <a:br>
              <a:rPr lang="en-US" sz="1600" dirty="0"/>
            </a:br>
            <a:r>
              <a:rPr lang="en-US" sz="1600" b="0" i="0" dirty="0">
                <a:solidFill>
                  <a:srgbClr val="444444"/>
                </a:solidFill>
                <a:effectLst/>
                <a:latin typeface="Roboto" panose="02000000000000000000" pitchFamily="2" charset="0"/>
              </a:rPr>
              <a:t>Your time has come to shine</a:t>
            </a:r>
            <a:br>
              <a:rPr lang="en-US" sz="1600" dirty="0"/>
            </a:br>
            <a:r>
              <a:rPr lang="en-US" sz="1600" b="0" i="0" dirty="0">
                <a:solidFill>
                  <a:srgbClr val="444444"/>
                </a:solidFill>
                <a:effectLst/>
                <a:latin typeface="Roboto" panose="02000000000000000000" pitchFamily="2" charset="0"/>
              </a:rPr>
              <a:t>All your dreams are on their way</a:t>
            </a:r>
            <a:br>
              <a:rPr lang="en-US" sz="1600" dirty="0"/>
            </a:br>
            <a:r>
              <a:rPr lang="en-US" sz="1600" b="0" i="0" dirty="0">
                <a:solidFill>
                  <a:srgbClr val="444444"/>
                </a:solidFill>
                <a:effectLst/>
                <a:latin typeface="Roboto" panose="02000000000000000000" pitchFamily="2" charset="0"/>
              </a:rPr>
              <a:t>See how they shine</a:t>
            </a:r>
            <a:br>
              <a:rPr lang="en-US" sz="1600" dirty="0"/>
            </a:br>
            <a:br>
              <a:rPr lang="en-US" sz="1600" dirty="0"/>
            </a:br>
            <a:r>
              <a:rPr lang="en-US" sz="1600" b="0" i="0" dirty="0">
                <a:solidFill>
                  <a:srgbClr val="444444"/>
                </a:solidFill>
                <a:effectLst/>
                <a:latin typeface="Roboto" panose="02000000000000000000" pitchFamily="2" charset="0"/>
              </a:rPr>
              <a:t>Oh, if you need a friend</a:t>
            </a:r>
            <a:br>
              <a:rPr lang="en-US" sz="1600" dirty="0"/>
            </a:br>
            <a:r>
              <a:rPr lang="en-US" sz="1600" b="0" i="0" dirty="0">
                <a:solidFill>
                  <a:srgbClr val="444444"/>
                </a:solidFill>
                <a:effectLst/>
                <a:latin typeface="Roboto" panose="02000000000000000000" pitchFamily="2" charset="0"/>
              </a:rPr>
              <a:t>I'm sailing right behind</a:t>
            </a:r>
            <a:br>
              <a:rPr lang="en-US" sz="1600" dirty="0"/>
            </a:br>
            <a:r>
              <a:rPr lang="en-US" sz="1600" b="0" i="0" dirty="0">
                <a:solidFill>
                  <a:srgbClr val="444444"/>
                </a:solidFill>
                <a:effectLst/>
                <a:latin typeface="Roboto" panose="02000000000000000000" pitchFamily="2" charset="0"/>
              </a:rPr>
              <a:t>Like a bridge over troubled water</a:t>
            </a:r>
            <a:br>
              <a:rPr lang="en-US" sz="1600" dirty="0"/>
            </a:br>
            <a:r>
              <a:rPr lang="en-US" sz="1600" b="0" i="0" dirty="0">
                <a:solidFill>
                  <a:srgbClr val="444444"/>
                </a:solidFill>
                <a:effectLst/>
                <a:latin typeface="Roboto" panose="02000000000000000000" pitchFamily="2" charset="0"/>
              </a:rPr>
              <a:t>I will ease your mind</a:t>
            </a:r>
            <a:br>
              <a:rPr lang="en-US" sz="1600" dirty="0"/>
            </a:br>
            <a:r>
              <a:rPr lang="en-US" sz="1600" b="0" i="0" dirty="0">
                <a:solidFill>
                  <a:srgbClr val="444444"/>
                </a:solidFill>
                <a:effectLst/>
                <a:latin typeface="Roboto" panose="02000000000000000000" pitchFamily="2" charset="0"/>
              </a:rPr>
              <a:t>Like a bridge over troubled water</a:t>
            </a:r>
            <a:br>
              <a:rPr lang="en-US" sz="1600" dirty="0"/>
            </a:br>
            <a:r>
              <a:rPr lang="en-US" sz="1600" b="0" i="0" dirty="0">
                <a:solidFill>
                  <a:srgbClr val="444444"/>
                </a:solidFill>
                <a:effectLst/>
                <a:latin typeface="Roboto" panose="02000000000000000000" pitchFamily="2" charset="0"/>
              </a:rPr>
              <a:t>I will ease your mind</a:t>
            </a:r>
            <a:endParaRPr lang="en-US" sz="1600" dirty="0"/>
          </a:p>
        </p:txBody>
      </p:sp>
    </p:spTree>
    <p:extLst>
      <p:ext uri="{BB962C8B-B14F-4D97-AF65-F5344CB8AC3E}">
        <p14:creationId xmlns:p14="http://schemas.microsoft.com/office/powerpoint/2010/main" val="1518919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6849AB9-220E-FCEE-328E-8C17B534F026}"/>
              </a:ext>
            </a:extLst>
          </p:cNvPr>
          <p:cNvSpPr>
            <a:spLocks noGrp="1"/>
          </p:cNvSpPr>
          <p:nvPr>
            <p:ph type="ftr" sz="quarter" idx="11"/>
          </p:nvPr>
        </p:nvSpPr>
        <p:spPr/>
        <p:txBody>
          <a:bodyPr/>
          <a:lstStyle/>
          <a:p>
            <a:r>
              <a:rPr lang="en-US" dirty="0"/>
              <a:t>Juanita M. Cleaver Simmons, MJJA- Racial and Ethnic Disparities - juanitasimm@aol.com</a:t>
            </a:r>
          </a:p>
        </p:txBody>
      </p:sp>
      <p:pic>
        <p:nvPicPr>
          <p:cNvPr id="5" name="Picture 4">
            <a:extLst>
              <a:ext uri="{FF2B5EF4-FFF2-40B4-BE49-F238E27FC236}">
                <a16:creationId xmlns:a16="http://schemas.microsoft.com/office/drawing/2014/main" id="{CDC18A93-FAD9-3284-B19F-620B8BC5844B}"/>
              </a:ext>
            </a:extLst>
          </p:cNvPr>
          <p:cNvPicPr>
            <a:picLocks noChangeAspect="1"/>
          </p:cNvPicPr>
          <p:nvPr/>
        </p:nvPicPr>
        <p:blipFill rotWithShape="1">
          <a:blip r:embed="rId2"/>
          <a:srcRect l="23684" t="18985" r="24763"/>
          <a:stretch/>
        </p:blipFill>
        <p:spPr>
          <a:xfrm>
            <a:off x="818147" y="125548"/>
            <a:ext cx="10510788" cy="6503852"/>
          </a:xfrm>
          <a:prstGeom prst="rect">
            <a:avLst/>
          </a:prstGeom>
        </p:spPr>
      </p:pic>
      <p:sp>
        <p:nvSpPr>
          <p:cNvPr id="6" name="Arrow: Right 5">
            <a:extLst>
              <a:ext uri="{FF2B5EF4-FFF2-40B4-BE49-F238E27FC236}">
                <a16:creationId xmlns:a16="http://schemas.microsoft.com/office/drawing/2014/main" id="{681877B8-EB10-5CEC-5AFD-4C2D86F35D5F}"/>
              </a:ext>
            </a:extLst>
          </p:cNvPr>
          <p:cNvSpPr/>
          <p:nvPr/>
        </p:nvSpPr>
        <p:spPr>
          <a:xfrm>
            <a:off x="433137" y="5505653"/>
            <a:ext cx="721895" cy="134752"/>
          </a:xfrm>
          <a:prstGeom prst="rightArrow">
            <a:avLst>
              <a:gd name="adj1" fmla="val 100000"/>
              <a:gd name="adj2"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408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6A0B4F-443A-2E6A-C126-D11F6EDD7970}"/>
              </a:ext>
            </a:extLst>
          </p:cNvPr>
          <p:cNvSpPr>
            <a:spLocks noGrp="1"/>
          </p:cNvSpPr>
          <p:nvPr>
            <p:ph type="ftr" sz="quarter" idx="11"/>
          </p:nvPr>
        </p:nvSpPr>
        <p:spPr>
          <a:xfrm>
            <a:off x="1992428" y="6477802"/>
            <a:ext cx="6160971" cy="211756"/>
          </a:xfrm>
        </p:spPr>
        <p:txBody>
          <a:bodyPr/>
          <a:lstStyle/>
          <a:p>
            <a:r>
              <a:rPr lang="en-US" dirty="0"/>
              <a:t>Juanita M. Cleaver Simmons, MJJA- Racial and Ethnic Disparities - juanitasimm@aol.com</a:t>
            </a:r>
          </a:p>
        </p:txBody>
      </p:sp>
      <p:pic>
        <p:nvPicPr>
          <p:cNvPr id="4" name="Picture 3">
            <a:extLst>
              <a:ext uri="{FF2B5EF4-FFF2-40B4-BE49-F238E27FC236}">
                <a16:creationId xmlns:a16="http://schemas.microsoft.com/office/drawing/2014/main" id="{3EB3956F-CF30-0772-9C23-500CB276783B}"/>
              </a:ext>
            </a:extLst>
          </p:cNvPr>
          <p:cNvPicPr>
            <a:picLocks noChangeAspect="1"/>
          </p:cNvPicPr>
          <p:nvPr/>
        </p:nvPicPr>
        <p:blipFill rotWithShape="1">
          <a:blip r:embed="rId2"/>
          <a:srcRect l="26842" t="20432" r="33125" b="24256"/>
          <a:stretch/>
        </p:blipFill>
        <p:spPr>
          <a:xfrm>
            <a:off x="519765" y="250256"/>
            <a:ext cx="11319309" cy="6025416"/>
          </a:xfrm>
          <a:prstGeom prst="rect">
            <a:avLst/>
          </a:prstGeom>
        </p:spPr>
      </p:pic>
      <p:sp>
        <p:nvSpPr>
          <p:cNvPr id="5" name="Arrow: Right 4">
            <a:extLst>
              <a:ext uri="{FF2B5EF4-FFF2-40B4-BE49-F238E27FC236}">
                <a16:creationId xmlns:a16="http://schemas.microsoft.com/office/drawing/2014/main" id="{452BCDC7-6083-27AD-3AA0-5355519AFDF4}"/>
              </a:ext>
            </a:extLst>
          </p:cNvPr>
          <p:cNvSpPr/>
          <p:nvPr/>
        </p:nvSpPr>
        <p:spPr>
          <a:xfrm>
            <a:off x="352926" y="5938787"/>
            <a:ext cx="827772" cy="163630"/>
          </a:xfrm>
          <a:prstGeom prst="rightArrow">
            <a:avLst>
              <a:gd name="adj1" fmla="val 96666"/>
              <a:gd name="adj2"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46984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BEE70C-97D9-78B6-FC94-6C9628E53304}"/>
              </a:ext>
            </a:extLst>
          </p:cNvPr>
          <p:cNvSpPr>
            <a:spLocks noGrp="1"/>
          </p:cNvSpPr>
          <p:nvPr>
            <p:ph type="ftr" sz="quarter" idx="11"/>
          </p:nvPr>
        </p:nvSpPr>
        <p:spPr/>
        <p:txBody>
          <a:bodyPr/>
          <a:lstStyle/>
          <a:p>
            <a:r>
              <a:rPr lang="en-US" dirty="0"/>
              <a:t>Juanita M. Cleaver Simmons, MJJA- Racial and Ethnic Disparities - juanitasimm@aol.com</a:t>
            </a:r>
          </a:p>
        </p:txBody>
      </p:sp>
      <p:pic>
        <p:nvPicPr>
          <p:cNvPr id="4" name="Picture 3">
            <a:extLst>
              <a:ext uri="{FF2B5EF4-FFF2-40B4-BE49-F238E27FC236}">
                <a16:creationId xmlns:a16="http://schemas.microsoft.com/office/drawing/2014/main" id="{2764AE0A-6B17-8E29-4F01-41DF43C0278B}"/>
              </a:ext>
            </a:extLst>
          </p:cNvPr>
          <p:cNvPicPr>
            <a:picLocks noChangeAspect="1"/>
          </p:cNvPicPr>
          <p:nvPr/>
        </p:nvPicPr>
        <p:blipFill rotWithShape="1">
          <a:blip r:embed="rId2"/>
          <a:srcRect l="21749" t="22594" r="23025"/>
          <a:stretch/>
        </p:blipFill>
        <p:spPr>
          <a:xfrm>
            <a:off x="500515" y="250256"/>
            <a:ext cx="10202778" cy="6106093"/>
          </a:xfrm>
          <a:prstGeom prst="rect">
            <a:avLst/>
          </a:prstGeom>
        </p:spPr>
      </p:pic>
    </p:spTree>
    <p:extLst>
      <p:ext uri="{BB962C8B-B14F-4D97-AF65-F5344CB8AC3E}">
        <p14:creationId xmlns:p14="http://schemas.microsoft.com/office/powerpoint/2010/main" val="1028069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B5F76-50BB-DE50-795C-8D040F0D2D9D}"/>
              </a:ext>
            </a:extLst>
          </p:cNvPr>
          <p:cNvPicPr>
            <a:picLocks noChangeAspect="1"/>
          </p:cNvPicPr>
          <p:nvPr/>
        </p:nvPicPr>
        <p:blipFill>
          <a:blip r:embed="rId2"/>
          <a:srcRect l="13125" t="51189" r="35714" b="2552"/>
          <a:stretch/>
        </p:blipFill>
        <p:spPr>
          <a:xfrm>
            <a:off x="468086" y="625928"/>
            <a:ext cx="4365171" cy="5981701"/>
          </a:xfrm>
          <a:prstGeom prst="rect">
            <a:avLst/>
          </a:prstGeom>
        </p:spPr>
      </p:pic>
      <p:pic>
        <p:nvPicPr>
          <p:cNvPr id="5" name="Picture 4">
            <a:extLst>
              <a:ext uri="{FF2B5EF4-FFF2-40B4-BE49-F238E27FC236}">
                <a16:creationId xmlns:a16="http://schemas.microsoft.com/office/drawing/2014/main" id="{EDDDE18E-5AEC-C170-3B0A-0818C9B9849E}"/>
              </a:ext>
            </a:extLst>
          </p:cNvPr>
          <p:cNvPicPr>
            <a:picLocks noChangeAspect="1"/>
          </p:cNvPicPr>
          <p:nvPr/>
        </p:nvPicPr>
        <p:blipFill>
          <a:blip r:embed="rId3"/>
          <a:srcRect l="10089" t="23299" r="39732" b="3571"/>
          <a:stretch/>
        </p:blipFill>
        <p:spPr>
          <a:xfrm>
            <a:off x="4833258" y="625928"/>
            <a:ext cx="6455228" cy="4446815"/>
          </a:xfrm>
          <a:prstGeom prst="rect">
            <a:avLst/>
          </a:prstGeom>
        </p:spPr>
      </p:pic>
      <p:sp>
        <p:nvSpPr>
          <p:cNvPr id="7" name="TextBox 6">
            <a:extLst>
              <a:ext uri="{FF2B5EF4-FFF2-40B4-BE49-F238E27FC236}">
                <a16:creationId xmlns:a16="http://schemas.microsoft.com/office/drawing/2014/main" id="{29FFF40B-E877-71E9-3E55-61B83A8CFB40}"/>
              </a:ext>
            </a:extLst>
          </p:cNvPr>
          <p:cNvSpPr txBox="1"/>
          <p:nvPr/>
        </p:nvSpPr>
        <p:spPr>
          <a:xfrm>
            <a:off x="4833257" y="4963610"/>
            <a:ext cx="6858000" cy="1754326"/>
          </a:xfrm>
          <a:prstGeom prst="rect">
            <a:avLst/>
          </a:prstGeom>
          <a:noFill/>
        </p:spPr>
        <p:txBody>
          <a:bodyPr wrap="square">
            <a:spAutoFit/>
          </a:bodyPr>
          <a:lstStyle/>
          <a:p>
            <a:pPr algn="l">
              <a:buNone/>
            </a:pPr>
            <a:r>
              <a:rPr lang="en-US" b="0" i="0" dirty="0">
                <a:solidFill>
                  <a:srgbClr val="333333"/>
                </a:solidFill>
                <a:effectLst/>
                <a:latin typeface="georgia" panose="02040502050405020303" pitchFamily="18" charset="0"/>
              </a:rPr>
              <a:t>Seventy years after he was executed in South Carolina, George Stinney’s conviction </a:t>
            </a:r>
            <a:r>
              <a:rPr lang="en-US" b="0" i="0" u="sng" dirty="0">
                <a:solidFill>
                  <a:srgbClr val="326891"/>
                </a:solidFill>
                <a:effectLst/>
                <a:latin typeface="georgia" panose="02040502050405020303" pitchFamily="18" charset="0"/>
                <a:hlinkClick r:id="rId4"/>
              </a:rPr>
              <a:t>was vacated</a:t>
            </a:r>
            <a:r>
              <a:rPr lang="en-US" b="0" i="0" dirty="0">
                <a:solidFill>
                  <a:srgbClr val="333333"/>
                </a:solidFill>
                <a:effectLst/>
                <a:latin typeface="georgia" panose="02040502050405020303" pitchFamily="18" charset="0"/>
              </a:rPr>
              <a:t> by a state judge Wednesday on the grounds that he had not received a fair trial. Stinney, a 14-year-old black boy, </a:t>
            </a:r>
            <a:r>
              <a:rPr lang="en-US" b="0" i="0" u="sng" dirty="0">
                <a:solidFill>
                  <a:srgbClr val="326891"/>
                </a:solidFill>
                <a:effectLst/>
                <a:latin typeface="georgia" panose="02040502050405020303" pitchFamily="18" charset="0"/>
                <a:hlinkClick r:id="rId5"/>
              </a:rPr>
              <a:t>was arrested in March 1944</a:t>
            </a:r>
            <a:r>
              <a:rPr lang="en-US" b="0" i="0" dirty="0">
                <a:solidFill>
                  <a:srgbClr val="333333"/>
                </a:solidFill>
                <a:effectLst/>
                <a:latin typeface="georgia" panose="02040502050405020303" pitchFamily="18" charset="0"/>
              </a:rPr>
              <a:t> for the murder of two white girls in Clarendon County, S.C. In less than three months, he was tried, convicted and put to death.</a:t>
            </a:r>
          </a:p>
        </p:txBody>
      </p:sp>
      <p:sp>
        <p:nvSpPr>
          <p:cNvPr id="10" name="TextBox 9">
            <a:extLst>
              <a:ext uri="{FF2B5EF4-FFF2-40B4-BE49-F238E27FC236}">
                <a16:creationId xmlns:a16="http://schemas.microsoft.com/office/drawing/2014/main" id="{7AEED7A3-0E5D-5E86-62B3-E9CD0D73555A}"/>
              </a:ext>
            </a:extLst>
          </p:cNvPr>
          <p:cNvSpPr txBox="1"/>
          <p:nvPr/>
        </p:nvSpPr>
        <p:spPr>
          <a:xfrm>
            <a:off x="429985" y="140064"/>
            <a:ext cx="10934701" cy="400110"/>
          </a:xfrm>
          <a:prstGeom prst="rect">
            <a:avLst/>
          </a:prstGeom>
          <a:noFill/>
        </p:spPr>
        <p:txBody>
          <a:bodyPr wrap="square" rtlCol="0">
            <a:spAutoFit/>
          </a:bodyPr>
          <a:lstStyle/>
          <a:p>
            <a:pPr algn="ctr"/>
            <a:r>
              <a:rPr lang="en-US" sz="2000" b="1" dirty="0">
                <a:hlinkClick r:id="rId6"/>
              </a:rPr>
              <a:t>FYI: George Stinney’s Conviction Tossed Out … 70 Years After Execution - The New York Times</a:t>
            </a:r>
            <a:endParaRPr lang="en-US" sz="2000" b="1" i="1" dirty="0"/>
          </a:p>
        </p:txBody>
      </p:sp>
    </p:spTree>
    <p:extLst>
      <p:ext uri="{BB962C8B-B14F-4D97-AF65-F5344CB8AC3E}">
        <p14:creationId xmlns:p14="http://schemas.microsoft.com/office/powerpoint/2010/main" val="551289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284EC7-8CE2-1CAC-0D7B-47AFD047A172}"/>
              </a:ext>
            </a:extLst>
          </p:cNvPr>
          <p:cNvSpPr txBox="1"/>
          <p:nvPr/>
        </p:nvSpPr>
        <p:spPr>
          <a:xfrm>
            <a:off x="762000" y="514349"/>
            <a:ext cx="6226629" cy="2554545"/>
          </a:xfrm>
          <a:prstGeom prst="rect">
            <a:avLst/>
          </a:prstGeom>
          <a:noFill/>
        </p:spPr>
        <p:txBody>
          <a:bodyPr wrap="square">
            <a:spAutoFit/>
          </a:bodyPr>
          <a:lstStyle/>
          <a:p>
            <a:r>
              <a:rPr lang="en-US" sz="4000" dirty="0"/>
              <a:t>According to the United States Department of Archives, children exposed to violence are –</a:t>
            </a:r>
          </a:p>
        </p:txBody>
      </p:sp>
      <p:pic>
        <p:nvPicPr>
          <p:cNvPr id="5" name="Picture 4">
            <a:extLst>
              <a:ext uri="{FF2B5EF4-FFF2-40B4-BE49-F238E27FC236}">
                <a16:creationId xmlns:a16="http://schemas.microsoft.com/office/drawing/2014/main" id="{156D5A03-D6C1-EDCB-9CAD-45146EF4851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65576" y="412536"/>
            <a:ext cx="3331025" cy="2758169"/>
          </a:xfrm>
          <a:prstGeom prst="rect">
            <a:avLst/>
          </a:prstGeom>
        </p:spPr>
      </p:pic>
      <p:sp>
        <p:nvSpPr>
          <p:cNvPr id="2" name="TextBox 1">
            <a:extLst>
              <a:ext uri="{FF2B5EF4-FFF2-40B4-BE49-F238E27FC236}">
                <a16:creationId xmlns:a16="http://schemas.microsoft.com/office/drawing/2014/main" id="{9BEADF4A-6D76-47E2-4E83-C9E791D12D40}"/>
              </a:ext>
            </a:extLst>
          </p:cNvPr>
          <p:cNvSpPr txBox="1"/>
          <p:nvPr/>
        </p:nvSpPr>
        <p:spPr>
          <a:xfrm>
            <a:off x="762000" y="3170705"/>
            <a:ext cx="10961915" cy="3416320"/>
          </a:xfrm>
          <a:prstGeom prst="rect">
            <a:avLst/>
          </a:prstGeom>
          <a:noFill/>
        </p:spPr>
        <p:txBody>
          <a:bodyPr wrap="square" rtlCol="0">
            <a:spAutoFit/>
          </a:bodyPr>
          <a:lstStyle/>
          <a:p>
            <a:pPr marL="571500" indent="-571500">
              <a:buFont typeface="Arial" panose="020B0604020202020204" pitchFamily="34" charset="0"/>
              <a:buChar char="•"/>
            </a:pPr>
            <a:r>
              <a:rPr lang="en-US" sz="3600" dirty="0"/>
              <a:t> more likely to abuse drugs and alcohol; </a:t>
            </a:r>
          </a:p>
          <a:p>
            <a:pPr marL="571500" indent="-571500">
              <a:buFont typeface="Arial" panose="020B0604020202020204" pitchFamily="34" charset="0"/>
              <a:buChar char="•"/>
            </a:pPr>
            <a:r>
              <a:rPr lang="en-US" sz="3600" dirty="0"/>
              <a:t>suffer from depression, anxiety, and post-traumatic disorders;</a:t>
            </a:r>
          </a:p>
          <a:p>
            <a:pPr marL="571500" indent="-571500">
              <a:buFont typeface="Arial" panose="020B0604020202020204" pitchFamily="34" charset="0"/>
              <a:buChar char="•"/>
            </a:pPr>
            <a:r>
              <a:rPr lang="en-US" sz="3600" dirty="0"/>
              <a:t>fail or have difficulty in school;</a:t>
            </a:r>
          </a:p>
          <a:p>
            <a:pPr marL="571500" indent="-571500">
              <a:buFont typeface="Arial" panose="020B0604020202020204" pitchFamily="34" charset="0"/>
              <a:buChar char="•"/>
            </a:pPr>
            <a:r>
              <a:rPr lang="en-US" sz="3600" dirty="0"/>
              <a:t>and become delinquent and engage in criminal behavior </a:t>
            </a:r>
            <a:r>
              <a:rPr lang="en-US" sz="2000" dirty="0"/>
              <a:t>(</a:t>
            </a:r>
            <a:r>
              <a:rPr lang="en-US" sz="2000" dirty="0" err="1"/>
              <a:t>Finkelhor</a:t>
            </a:r>
            <a:r>
              <a:rPr lang="en-US" sz="2000" dirty="0"/>
              <a:t> et al., 2017). </a:t>
            </a:r>
          </a:p>
        </p:txBody>
      </p:sp>
    </p:spTree>
    <p:extLst>
      <p:ext uri="{BB962C8B-B14F-4D97-AF65-F5344CB8AC3E}">
        <p14:creationId xmlns:p14="http://schemas.microsoft.com/office/powerpoint/2010/main" val="1992798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921851-1DF3-7924-F11F-96A3B70713EB}"/>
              </a:ext>
            </a:extLst>
          </p:cNvPr>
          <p:cNvSpPr txBox="1"/>
          <p:nvPr/>
        </p:nvSpPr>
        <p:spPr>
          <a:xfrm>
            <a:off x="751114" y="2258828"/>
            <a:ext cx="10646229" cy="3600986"/>
          </a:xfrm>
          <a:prstGeom prst="rect">
            <a:avLst/>
          </a:prstGeom>
          <a:noFill/>
        </p:spPr>
        <p:txBody>
          <a:bodyPr wrap="square">
            <a:spAutoFit/>
          </a:bodyPr>
          <a:lstStyle/>
          <a:p>
            <a:r>
              <a:rPr lang="en-US" sz="3200" b="1" i="0" dirty="0">
                <a:solidFill>
                  <a:srgbClr val="000000"/>
                </a:solidFill>
                <a:effectLst/>
                <a:latin typeface="Bell MT" panose="02020503060305020303" pitchFamily="18" charset="0"/>
              </a:rPr>
              <a:t>Adverse child­hood expe­ri­ences (ACEs) </a:t>
            </a:r>
            <a:r>
              <a:rPr lang="en-US" sz="2800" b="1" i="0" dirty="0">
                <a:solidFill>
                  <a:srgbClr val="000000"/>
                </a:solidFill>
                <a:effectLst/>
                <a:latin typeface="Bell MT" panose="02020503060305020303" pitchFamily="18" charset="0"/>
              </a:rPr>
              <a:t>refer to poten­tial­ly trau­mat­ic events and cir­cum­stances that impair an individual’s sense of safe­ty and sta­bil­i­ty dur­ing child­hood (0 – 17 years). </a:t>
            </a:r>
          </a:p>
          <a:p>
            <a:r>
              <a:rPr lang="en-US" sz="2800" b="1" i="0" dirty="0">
                <a:solidFill>
                  <a:srgbClr val="000000"/>
                </a:solidFill>
                <a:effectLst/>
                <a:latin typeface="Bell MT" panose="02020503060305020303" pitchFamily="18" charset="0"/>
              </a:rPr>
              <a:t>These expe­ri­ences may include:</a:t>
            </a:r>
          </a:p>
          <a:p>
            <a:pPr marL="342900" indent="-342900">
              <a:buFont typeface="Wingdings" panose="05000000000000000000" pitchFamily="2" charset="2"/>
              <a:buChar char="Ø"/>
            </a:pPr>
            <a:r>
              <a:rPr lang="en-US" sz="2800" b="1" i="0" dirty="0">
                <a:solidFill>
                  <a:srgbClr val="000000"/>
                </a:solidFill>
                <a:effectLst/>
                <a:latin typeface="Bell MT" panose="02020503060305020303" pitchFamily="18" charset="0"/>
              </a:rPr>
              <a:t>abuse (phys­i­cal, emo­tion­al, or sex­u­al), </a:t>
            </a:r>
          </a:p>
          <a:p>
            <a:pPr marL="342900" indent="-342900">
              <a:buFont typeface="Wingdings" panose="05000000000000000000" pitchFamily="2" charset="2"/>
              <a:buChar char="Ø"/>
            </a:pPr>
            <a:r>
              <a:rPr lang="en-US" sz="2800" b="1" i="0" dirty="0">
                <a:solidFill>
                  <a:srgbClr val="000000"/>
                </a:solidFill>
                <a:effectLst/>
                <a:latin typeface="Bell MT" panose="02020503060305020303" pitchFamily="18" charset="0"/>
              </a:rPr>
              <a:t>wit­ness­ing vio­lence with­in the fam­i­ly or com­mu­ni­ty, </a:t>
            </a:r>
          </a:p>
          <a:p>
            <a:pPr marL="342900" indent="-342900">
              <a:buFont typeface="Wingdings" panose="05000000000000000000" pitchFamily="2" charset="2"/>
              <a:buChar char="Ø"/>
            </a:pPr>
            <a:r>
              <a:rPr lang="en-US" sz="2800" b="1" i="0" dirty="0">
                <a:solidFill>
                  <a:srgbClr val="000000"/>
                </a:solidFill>
                <a:effectLst/>
                <a:latin typeface="Bell MT" panose="02020503060305020303" pitchFamily="18" charset="0"/>
              </a:rPr>
              <a:t>house­hold insta­bil­i­ty (incar­cer­a­tion of fam­i­ly mem­bers, parental sep­a­ra­tion, sub­stance use or men­tal health prob­lems). </a:t>
            </a:r>
          </a:p>
        </p:txBody>
      </p:sp>
      <p:sp>
        <p:nvSpPr>
          <p:cNvPr id="5" name="TextBox 4">
            <a:extLst>
              <a:ext uri="{FF2B5EF4-FFF2-40B4-BE49-F238E27FC236}">
                <a16:creationId xmlns:a16="http://schemas.microsoft.com/office/drawing/2014/main" id="{B3826120-2D6B-AF2E-8A4F-5A79815E9D46}"/>
              </a:ext>
            </a:extLst>
          </p:cNvPr>
          <p:cNvSpPr txBox="1"/>
          <p:nvPr/>
        </p:nvSpPr>
        <p:spPr>
          <a:xfrm>
            <a:off x="892629" y="5993564"/>
            <a:ext cx="10765972" cy="646331"/>
          </a:xfrm>
          <a:prstGeom prst="rect">
            <a:avLst/>
          </a:prstGeom>
          <a:noFill/>
        </p:spPr>
        <p:txBody>
          <a:bodyPr wrap="square">
            <a:spAutoFit/>
          </a:bodyPr>
          <a:lstStyle/>
          <a:p>
            <a:r>
              <a:rPr lang="en-US" dirty="0">
                <a:hlinkClick r:id="rId2"/>
              </a:rPr>
              <a:t>Articles of Interest: Adverse Childhood Experiences, Their Effects on Mental Health, and the Connection to Legal System Involvement | Death Penalty Information Center</a:t>
            </a:r>
            <a:endParaRPr lang="en-US" dirty="0"/>
          </a:p>
        </p:txBody>
      </p:sp>
      <p:sp>
        <p:nvSpPr>
          <p:cNvPr id="6" name="TextBox 5">
            <a:extLst>
              <a:ext uri="{FF2B5EF4-FFF2-40B4-BE49-F238E27FC236}">
                <a16:creationId xmlns:a16="http://schemas.microsoft.com/office/drawing/2014/main" id="{2A23C840-6EA9-EC0A-BD2B-31AB482D282A}"/>
              </a:ext>
            </a:extLst>
          </p:cNvPr>
          <p:cNvSpPr txBox="1"/>
          <p:nvPr/>
        </p:nvSpPr>
        <p:spPr>
          <a:xfrm>
            <a:off x="1045028" y="381391"/>
            <a:ext cx="10254343" cy="1877437"/>
          </a:xfrm>
          <a:prstGeom prst="rect">
            <a:avLst/>
          </a:prstGeom>
          <a:noFill/>
        </p:spPr>
        <p:txBody>
          <a:bodyPr wrap="square" rtlCol="0">
            <a:spAutoFit/>
          </a:bodyPr>
          <a:lstStyle/>
          <a:p>
            <a:pPr algn="ctr"/>
            <a:r>
              <a:rPr lang="en-US" sz="3600" dirty="0"/>
              <a:t>ACE: ADVERSE CHILDHOOD EXPERIENCES</a:t>
            </a:r>
          </a:p>
          <a:p>
            <a:r>
              <a:rPr lang="en-US" sz="4400" dirty="0"/>
              <a:t> = </a:t>
            </a:r>
            <a:r>
              <a:rPr lang="en-US" sz="3600" dirty="0"/>
              <a:t>TRAUMA            UNADDRESSED TRAUMA   </a:t>
            </a:r>
          </a:p>
          <a:p>
            <a:pPr algn="ctr"/>
            <a:r>
              <a:rPr lang="en-US" sz="3600" dirty="0"/>
              <a:t>DIRTY PAIN             NEGATIVE BEHAVIOR</a:t>
            </a:r>
          </a:p>
        </p:txBody>
      </p:sp>
      <p:sp>
        <p:nvSpPr>
          <p:cNvPr id="11" name="Arrow: Right 10">
            <a:extLst>
              <a:ext uri="{FF2B5EF4-FFF2-40B4-BE49-F238E27FC236}">
                <a16:creationId xmlns:a16="http://schemas.microsoft.com/office/drawing/2014/main" id="{3748AD54-E79D-3417-441D-C85DAEEA85CC}"/>
              </a:ext>
            </a:extLst>
          </p:cNvPr>
          <p:cNvSpPr/>
          <p:nvPr/>
        </p:nvSpPr>
        <p:spPr>
          <a:xfrm>
            <a:off x="9339944" y="1203381"/>
            <a:ext cx="936170" cy="247863"/>
          </a:xfrm>
          <a:prstGeom prst="rightArrow">
            <a:avLst>
              <a:gd name="adj1" fmla="val 7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1DD3244E-292C-123C-B4D0-C7EF27A6F420}"/>
              </a:ext>
            </a:extLst>
          </p:cNvPr>
          <p:cNvSpPr/>
          <p:nvPr/>
        </p:nvSpPr>
        <p:spPr>
          <a:xfrm>
            <a:off x="3450771" y="1203381"/>
            <a:ext cx="936170" cy="247863"/>
          </a:xfrm>
          <a:prstGeom prst="rightArrow">
            <a:avLst>
              <a:gd name="adj1" fmla="val 7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479B6FA9-7F44-8AF0-9362-5980E5C8FE1A}"/>
              </a:ext>
            </a:extLst>
          </p:cNvPr>
          <p:cNvSpPr/>
          <p:nvPr/>
        </p:nvSpPr>
        <p:spPr>
          <a:xfrm>
            <a:off x="4887685" y="1799616"/>
            <a:ext cx="936170" cy="247863"/>
          </a:xfrm>
          <a:prstGeom prst="rightArrow">
            <a:avLst>
              <a:gd name="adj1" fmla="val 7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4447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D728C-34DA-EA3C-F169-FAB8179C6EDF}"/>
              </a:ext>
            </a:extLst>
          </p:cNvPr>
          <p:cNvPicPr>
            <a:picLocks noChangeAspect="1"/>
          </p:cNvPicPr>
          <p:nvPr/>
        </p:nvPicPr>
        <p:blipFill rotWithShape="1">
          <a:blip r:embed="rId2"/>
          <a:srcRect l="54333" t="33888" r="15167" b="12011"/>
          <a:stretch/>
        </p:blipFill>
        <p:spPr>
          <a:xfrm>
            <a:off x="1473200" y="618926"/>
            <a:ext cx="9245600" cy="5620148"/>
          </a:xfrm>
          <a:prstGeom prst="rect">
            <a:avLst/>
          </a:prstGeom>
        </p:spPr>
      </p:pic>
      <p:sp>
        <p:nvSpPr>
          <p:cNvPr id="2" name="Footer Placeholder 1">
            <a:extLst>
              <a:ext uri="{FF2B5EF4-FFF2-40B4-BE49-F238E27FC236}">
                <a16:creationId xmlns:a16="http://schemas.microsoft.com/office/drawing/2014/main" id="{AE979F40-11FD-37FF-04F2-A86D2B9B3236}"/>
              </a:ext>
            </a:extLst>
          </p:cNvPr>
          <p:cNvSpPr>
            <a:spLocks noGrp="1"/>
          </p:cNvSpPr>
          <p:nvPr>
            <p:ph type="ftr" sz="quarter" idx="11"/>
          </p:nvPr>
        </p:nvSpPr>
        <p:spPr/>
        <p:txBody>
          <a:bodyPr/>
          <a:lstStyle/>
          <a:p>
            <a:r>
              <a:rPr lang="en-US" dirty="0"/>
              <a:t>Juanita M. Cleaver Simmons, MJJA- Racial and Ethnic Disparities - juanitasimm@aol.com</a:t>
            </a:r>
          </a:p>
        </p:txBody>
      </p:sp>
    </p:spTree>
    <p:extLst>
      <p:ext uri="{BB962C8B-B14F-4D97-AF65-F5344CB8AC3E}">
        <p14:creationId xmlns:p14="http://schemas.microsoft.com/office/powerpoint/2010/main" val="1554031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FB2828-660E-9AA8-ADDF-2BE31385501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02286" y="2606343"/>
            <a:ext cx="3962400" cy="3408801"/>
          </a:xfrm>
          <a:prstGeom prst="rect">
            <a:avLst/>
          </a:prstGeom>
        </p:spPr>
      </p:pic>
      <p:sp>
        <p:nvSpPr>
          <p:cNvPr id="7" name="TextBox 6">
            <a:extLst>
              <a:ext uri="{FF2B5EF4-FFF2-40B4-BE49-F238E27FC236}">
                <a16:creationId xmlns:a16="http://schemas.microsoft.com/office/drawing/2014/main" id="{57967F62-F2DB-7B00-F838-B81B734921EC}"/>
              </a:ext>
            </a:extLst>
          </p:cNvPr>
          <p:cNvSpPr txBox="1"/>
          <p:nvPr/>
        </p:nvSpPr>
        <p:spPr>
          <a:xfrm>
            <a:off x="707571" y="575608"/>
            <a:ext cx="10657115" cy="1938992"/>
          </a:xfrm>
          <a:prstGeom prst="rect">
            <a:avLst/>
          </a:prstGeom>
          <a:solidFill>
            <a:schemeClr val="tx1"/>
          </a:solidFill>
        </p:spPr>
        <p:txBody>
          <a:bodyPr wrap="square" rtlCol="0">
            <a:spAutoFit/>
          </a:bodyPr>
          <a:lstStyle/>
          <a:p>
            <a:pPr algn="ctr"/>
            <a:r>
              <a:rPr lang="en-US" sz="4000" b="1" dirty="0">
                <a:solidFill>
                  <a:schemeClr val="bg1"/>
                </a:solidFill>
                <a:effectLst/>
                <a:latin typeface="Bell MT" panose="02020503060305020303" pitchFamily="18" charset="0"/>
              </a:rPr>
              <a:t>Research also indi­cates that expo­sure to ACEs increas­es an individual’s like­li­hood of criminal activity. </a:t>
            </a:r>
            <a:endParaRPr lang="en-US" sz="4000" b="1" dirty="0">
              <a:solidFill>
                <a:schemeClr val="bg1"/>
              </a:solidFill>
              <a:latin typeface="Bell MT" panose="02020503060305020303" pitchFamily="18" charset="0"/>
            </a:endParaRPr>
          </a:p>
        </p:txBody>
      </p:sp>
      <p:sp>
        <p:nvSpPr>
          <p:cNvPr id="8" name="TextBox 7">
            <a:extLst>
              <a:ext uri="{FF2B5EF4-FFF2-40B4-BE49-F238E27FC236}">
                <a16:creationId xmlns:a16="http://schemas.microsoft.com/office/drawing/2014/main" id="{84247227-8042-30B1-2356-053CC6B215CA}"/>
              </a:ext>
            </a:extLst>
          </p:cNvPr>
          <p:cNvSpPr txBox="1"/>
          <p:nvPr/>
        </p:nvSpPr>
        <p:spPr>
          <a:xfrm>
            <a:off x="696685" y="2573686"/>
            <a:ext cx="6629400" cy="3539430"/>
          </a:xfrm>
          <a:prstGeom prst="rect">
            <a:avLst/>
          </a:prstGeom>
          <a:noFill/>
        </p:spPr>
        <p:txBody>
          <a:bodyPr wrap="square">
            <a:spAutoFit/>
          </a:bodyPr>
          <a:lstStyle/>
          <a:p>
            <a:r>
              <a:rPr lang="en-US" sz="3200" b="1" i="0" dirty="0">
                <a:solidFill>
                  <a:srgbClr val="000000"/>
                </a:solidFill>
                <a:effectLst/>
                <a:latin typeface="Bell MT" panose="02020503060305020303" pitchFamily="18" charset="0"/>
              </a:rPr>
              <a:t>This phe­nom­e­non is a grow­ing con­cern in pol­i­cy con­ver­sa­tions and psy­cho­log­i­cal research because of the life­time impact of ACEs on neu­ro­log­i­cal devel­op­ment, man­i­fest­ing in the preva­lence of var­i­ous neg­a­tive men­tal health out­comes. </a:t>
            </a:r>
            <a:endParaRPr lang="en-US" sz="3200" b="1" dirty="0">
              <a:solidFill>
                <a:srgbClr val="000000"/>
              </a:solidFill>
              <a:latin typeface="Bell MT" panose="02020503060305020303" pitchFamily="18" charset="0"/>
            </a:endParaRPr>
          </a:p>
        </p:txBody>
      </p:sp>
    </p:spTree>
    <p:extLst>
      <p:ext uri="{BB962C8B-B14F-4D97-AF65-F5344CB8AC3E}">
        <p14:creationId xmlns:p14="http://schemas.microsoft.com/office/powerpoint/2010/main" val="700292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A0273C-2C35-AB9C-B9A1-F572C708DE24}"/>
              </a:ext>
            </a:extLst>
          </p:cNvPr>
          <p:cNvSpPr txBox="1"/>
          <p:nvPr/>
        </p:nvSpPr>
        <p:spPr>
          <a:xfrm>
            <a:off x="685801" y="438671"/>
            <a:ext cx="6509656" cy="3970318"/>
          </a:xfrm>
          <a:prstGeom prst="rect">
            <a:avLst/>
          </a:prstGeom>
          <a:noFill/>
        </p:spPr>
        <p:txBody>
          <a:bodyPr wrap="square">
            <a:spAutoFit/>
          </a:bodyPr>
          <a:lstStyle/>
          <a:p>
            <a:pPr marL="285750" indent="-285750">
              <a:buFont typeface="Arial" panose="020B0604020202020204" pitchFamily="34" charset="0"/>
              <a:buChar char="•"/>
            </a:pPr>
            <a:r>
              <a:rPr lang="en-US" sz="2800" dirty="0"/>
              <a:t>The </a:t>
            </a:r>
            <a:r>
              <a:rPr lang="en-US" sz="2800" b="1" i="1" dirty="0"/>
              <a:t>lack of knowledge and treatment for trauma increases recidivism rates for juvenile delinquents.</a:t>
            </a:r>
            <a:r>
              <a:rPr lang="en-US" sz="2800" dirty="0"/>
              <a:t> This results in additional costs for families and the judicial system. </a:t>
            </a:r>
            <a:r>
              <a:rPr lang="en-US" sz="2800" b="1" dirty="0"/>
              <a:t>Schools do not have many resources that focus on at-risk youth,</a:t>
            </a:r>
            <a:r>
              <a:rPr lang="en-US" sz="2800" dirty="0"/>
              <a:t> which negatively affects these youths’ academic performance and achievements.</a:t>
            </a:r>
          </a:p>
        </p:txBody>
      </p:sp>
      <p:sp>
        <p:nvSpPr>
          <p:cNvPr id="6" name="TextBox 5">
            <a:extLst>
              <a:ext uri="{FF2B5EF4-FFF2-40B4-BE49-F238E27FC236}">
                <a16:creationId xmlns:a16="http://schemas.microsoft.com/office/drawing/2014/main" id="{6B4A234A-D548-CF03-46CE-7B1A6BA0432B}"/>
              </a:ext>
            </a:extLst>
          </p:cNvPr>
          <p:cNvSpPr txBox="1"/>
          <p:nvPr/>
        </p:nvSpPr>
        <p:spPr>
          <a:xfrm>
            <a:off x="685801" y="4338164"/>
            <a:ext cx="10450285"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Furthermore, </a:t>
            </a:r>
            <a:r>
              <a:rPr lang="en-US" sz="2800" b="1" dirty="0"/>
              <a:t>trauma-related symptoms that go undiagnosed can lead to antisocial behavior disorders and substance abuse</a:t>
            </a:r>
            <a:r>
              <a:rPr lang="en-US" sz="2800" dirty="0"/>
              <a:t>. Focusing on the immediate problem of delinquent behavior, rather than on a solution, such as trauma treatment, results in our youth growing into adult criminals. </a:t>
            </a:r>
            <a:r>
              <a:rPr lang="en-US" sz="1600" dirty="0"/>
              <a:t>Eaton, Booke (2020) The Relationship Between Trauma and Juvenile Delinquency</a:t>
            </a:r>
            <a:endParaRPr lang="en-US" sz="2800" dirty="0"/>
          </a:p>
        </p:txBody>
      </p:sp>
      <p:pic>
        <p:nvPicPr>
          <p:cNvPr id="2" name="Picture 1">
            <a:extLst>
              <a:ext uri="{FF2B5EF4-FFF2-40B4-BE49-F238E27FC236}">
                <a16:creationId xmlns:a16="http://schemas.microsoft.com/office/drawing/2014/main" id="{88509188-F86E-6510-FAC0-15F6EC8E13A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00258" y="642540"/>
            <a:ext cx="3635828" cy="3695624"/>
          </a:xfrm>
          <a:prstGeom prst="rect">
            <a:avLst/>
          </a:prstGeom>
        </p:spPr>
      </p:pic>
    </p:spTree>
    <p:extLst>
      <p:ext uri="{BB962C8B-B14F-4D97-AF65-F5344CB8AC3E}">
        <p14:creationId xmlns:p14="http://schemas.microsoft.com/office/powerpoint/2010/main" val="2128066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B4F90-3B1F-70ED-43CC-31924DA30D1A}"/>
              </a:ext>
            </a:extLst>
          </p:cNvPr>
          <p:cNvPicPr>
            <a:picLocks noChangeAspect="1"/>
          </p:cNvPicPr>
          <p:nvPr/>
        </p:nvPicPr>
        <p:blipFill>
          <a:blip r:embed="rId2"/>
          <a:srcRect l="9821" t="28571" r="10000" b="7313"/>
          <a:stretch/>
        </p:blipFill>
        <p:spPr>
          <a:xfrm>
            <a:off x="718456" y="275549"/>
            <a:ext cx="11059886" cy="5910943"/>
          </a:xfrm>
          <a:prstGeom prst="rect">
            <a:avLst/>
          </a:prstGeom>
        </p:spPr>
      </p:pic>
      <p:sp>
        <p:nvSpPr>
          <p:cNvPr id="5" name="TextBox 4">
            <a:extLst>
              <a:ext uri="{FF2B5EF4-FFF2-40B4-BE49-F238E27FC236}">
                <a16:creationId xmlns:a16="http://schemas.microsoft.com/office/drawing/2014/main" id="{FE1037FD-B557-8F5D-8DF5-BF846E27BC6D}"/>
              </a:ext>
            </a:extLst>
          </p:cNvPr>
          <p:cNvSpPr txBox="1"/>
          <p:nvPr/>
        </p:nvSpPr>
        <p:spPr>
          <a:xfrm>
            <a:off x="908957" y="6186492"/>
            <a:ext cx="10374086" cy="646331"/>
          </a:xfrm>
          <a:prstGeom prst="rect">
            <a:avLst/>
          </a:prstGeom>
          <a:noFill/>
        </p:spPr>
        <p:txBody>
          <a:bodyPr wrap="square">
            <a:spAutoFit/>
          </a:bodyPr>
          <a:lstStyle/>
          <a:p>
            <a:r>
              <a:rPr lang="en-US" dirty="0">
                <a:hlinkClick r:id="rId3"/>
              </a:rPr>
              <a:t>Articles of Interest: Adverse Childhood Experiences, Their Effects on Mental Health, and the Connection to Legal System Involvement | Death Penalty Information Center</a:t>
            </a:r>
            <a:endParaRPr lang="en-US" dirty="0"/>
          </a:p>
        </p:txBody>
      </p:sp>
      <mc:AlternateContent xmlns:mc="http://schemas.openxmlformats.org/markup-compatibility/2006" xmlns:p14="http://schemas.microsoft.com/office/powerpoint/2010/main">
        <mc:Choice Requires="p14">
          <p:contentPart p14:bwMode="auto" r:id="rId4">
            <p14:nvContentPartPr>
              <p14:cNvPr id="42" name="Ink 41">
                <a:extLst>
                  <a:ext uri="{FF2B5EF4-FFF2-40B4-BE49-F238E27FC236}">
                    <a16:creationId xmlns:a16="http://schemas.microsoft.com/office/drawing/2014/main" id="{693FF053-8539-D4B3-325D-9F5D99635CD3}"/>
                  </a:ext>
                </a:extLst>
              </p14:cNvPr>
              <p14:cNvContentPartPr/>
              <p14:nvPr/>
            </p14:nvContentPartPr>
            <p14:xfrm>
              <a:off x="1012114" y="4615149"/>
              <a:ext cx="10145880" cy="720"/>
            </p14:xfrm>
          </p:contentPart>
        </mc:Choice>
        <mc:Fallback xmlns="">
          <p:pic>
            <p:nvPicPr>
              <p:cNvPr id="42" name="Ink 41">
                <a:extLst>
                  <a:ext uri="{FF2B5EF4-FFF2-40B4-BE49-F238E27FC236}">
                    <a16:creationId xmlns:a16="http://schemas.microsoft.com/office/drawing/2014/main" id="{693FF053-8539-D4B3-325D-9F5D99635CD3}"/>
                  </a:ext>
                </a:extLst>
              </p:cNvPr>
              <p:cNvPicPr/>
              <p:nvPr/>
            </p:nvPicPr>
            <p:blipFill>
              <a:blip r:embed="rId5"/>
              <a:stretch>
                <a:fillRect/>
              </a:stretch>
            </p:blipFill>
            <p:spPr>
              <a:xfrm>
                <a:off x="958114" y="4399149"/>
                <a:ext cx="102535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4" name="Ink 43">
                <a:extLst>
                  <a:ext uri="{FF2B5EF4-FFF2-40B4-BE49-F238E27FC236}">
                    <a16:creationId xmlns:a16="http://schemas.microsoft.com/office/drawing/2014/main" id="{CB467D0B-440A-2938-9A9A-0BF89D78233F}"/>
                  </a:ext>
                </a:extLst>
              </p14:cNvPr>
              <p14:cNvContentPartPr/>
              <p14:nvPr/>
            </p14:nvContentPartPr>
            <p14:xfrm>
              <a:off x="935794" y="4974429"/>
              <a:ext cx="5595840" cy="720"/>
            </p14:xfrm>
          </p:contentPart>
        </mc:Choice>
        <mc:Fallback xmlns="">
          <p:pic>
            <p:nvPicPr>
              <p:cNvPr id="44" name="Ink 43">
                <a:extLst>
                  <a:ext uri="{FF2B5EF4-FFF2-40B4-BE49-F238E27FC236}">
                    <a16:creationId xmlns:a16="http://schemas.microsoft.com/office/drawing/2014/main" id="{CB467D0B-440A-2938-9A9A-0BF89D78233F}"/>
                  </a:ext>
                </a:extLst>
              </p:cNvPr>
              <p:cNvPicPr/>
              <p:nvPr/>
            </p:nvPicPr>
            <p:blipFill>
              <a:blip r:embed="rId7"/>
              <a:stretch>
                <a:fillRect/>
              </a:stretch>
            </p:blipFill>
            <p:spPr>
              <a:xfrm>
                <a:off x="882154" y="4758429"/>
                <a:ext cx="57034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6" name="Ink 45">
                <a:extLst>
                  <a:ext uri="{FF2B5EF4-FFF2-40B4-BE49-F238E27FC236}">
                    <a16:creationId xmlns:a16="http://schemas.microsoft.com/office/drawing/2014/main" id="{4DB39474-F13D-AF62-B312-AB833BE24F86}"/>
                  </a:ext>
                </a:extLst>
              </p14:cNvPr>
              <p14:cNvContentPartPr/>
              <p14:nvPr/>
            </p14:nvContentPartPr>
            <p14:xfrm>
              <a:off x="6694714" y="4974429"/>
              <a:ext cx="4235040" cy="720"/>
            </p14:xfrm>
          </p:contentPart>
        </mc:Choice>
        <mc:Fallback xmlns="">
          <p:pic>
            <p:nvPicPr>
              <p:cNvPr id="46" name="Ink 45">
                <a:extLst>
                  <a:ext uri="{FF2B5EF4-FFF2-40B4-BE49-F238E27FC236}">
                    <a16:creationId xmlns:a16="http://schemas.microsoft.com/office/drawing/2014/main" id="{4DB39474-F13D-AF62-B312-AB833BE24F86}"/>
                  </a:ext>
                </a:extLst>
              </p:cNvPr>
              <p:cNvPicPr/>
              <p:nvPr/>
            </p:nvPicPr>
            <p:blipFill>
              <a:blip r:embed="rId9"/>
              <a:stretch>
                <a:fillRect/>
              </a:stretch>
            </p:blipFill>
            <p:spPr>
              <a:xfrm>
                <a:off x="6640714" y="4758429"/>
                <a:ext cx="43426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8" name="Ink 47">
                <a:extLst>
                  <a:ext uri="{FF2B5EF4-FFF2-40B4-BE49-F238E27FC236}">
                    <a16:creationId xmlns:a16="http://schemas.microsoft.com/office/drawing/2014/main" id="{06488307-0B35-FF53-8F72-85EA292C753F}"/>
                  </a:ext>
                </a:extLst>
              </p14:cNvPr>
              <p14:cNvContentPartPr/>
              <p14:nvPr/>
            </p14:nvContentPartPr>
            <p14:xfrm>
              <a:off x="978994" y="5366109"/>
              <a:ext cx="10115280" cy="720"/>
            </p14:xfrm>
          </p:contentPart>
        </mc:Choice>
        <mc:Fallback xmlns="">
          <p:pic>
            <p:nvPicPr>
              <p:cNvPr id="48" name="Ink 47">
                <a:extLst>
                  <a:ext uri="{FF2B5EF4-FFF2-40B4-BE49-F238E27FC236}">
                    <a16:creationId xmlns:a16="http://schemas.microsoft.com/office/drawing/2014/main" id="{06488307-0B35-FF53-8F72-85EA292C753F}"/>
                  </a:ext>
                </a:extLst>
              </p:cNvPr>
              <p:cNvPicPr/>
              <p:nvPr/>
            </p:nvPicPr>
            <p:blipFill>
              <a:blip r:embed="rId11"/>
              <a:stretch>
                <a:fillRect/>
              </a:stretch>
            </p:blipFill>
            <p:spPr>
              <a:xfrm>
                <a:off x="925354" y="5150109"/>
                <a:ext cx="102229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9" name="Ink 68">
                <a:extLst>
                  <a:ext uri="{FF2B5EF4-FFF2-40B4-BE49-F238E27FC236}">
                    <a16:creationId xmlns:a16="http://schemas.microsoft.com/office/drawing/2014/main" id="{63BCD2EC-F7D7-E4B2-473D-6BED36290E2F}"/>
                  </a:ext>
                </a:extLst>
              </p14:cNvPr>
              <p14:cNvContentPartPr/>
              <p14:nvPr/>
            </p14:nvContentPartPr>
            <p14:xfrm>
              <a:off x="2236474" y="5698389"/>
              <a:ext cx="93240" cy="65880"/>
            </p14:xfrm>
          </p:contentPart>
        </mc:Choice>
        <mc:Fallback xmlns="">
          <p:pic>
            <p:nvPicPr>
              <p:cNvPr id="69" name="Ink 68">
                <a:extLst>
                  <a:ext uri="{FF2B5EF4-FFF2-40B4-BE49-F238E27FC236}">
                    <a16:creationId xmlns:a16="http://schemas.microsoft.com/office/drawing/2014/main" id="{63BCD2EC-F7D7-E4B2-473D-6BED36290E2F}"/>
                  </a:ext>
                </a:extLst>
              </p:cNvPr>
              <p:cNvPicPr/>
              <p:nvPr/>
            </p:nvPicPr>
            <p:blipFill>
              <a:blip r:embed="rId13"/>
              <a:stretch>
                <a:fillRect/>
              </a:stretch>
            </p:blipFill>
            <p:spPr>
              <a:xfrm>
                <a:off x="2182834" y="5590389"/>
                <a:ext cx="20088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7" name="Ink 66">
                <a:extLst>
                  <a:ext uri="{FF2B5EF4-FFF2-40B4-BE49-F238E27FC236}">
                    <a16:creationId xmlns:a16="http://schemas.microsoft.com/office/drawing/2014/main" id="{BF08D6E9-100B-9B0F-7808-822A5838E917}"/>
                  </a:ext>
                </a:extLst>
              </p14:cNvPr>
              <p14:cNvContentPartPr/>
              <p14:nvPr/>
            </p14:nvContentPartPr>
            <p14:xfrm>
              <a:off x="968914" y="5698389"/>
              <a:ext cx="1361160" cy="49680"/>
            </p14:xfrm>
          </p:contentPart>
        </mc:Choice>
        <mc:Fallback xmlns="">
          <p:pic>
            <p:nvPicPr>
              <p:cNvPr id="67" name="Ink 66">
                <a:extLst>
                  <a:ext uri="{FF2B5EF4-FFF2-40B4-BE49-F238E27FC236}">
                    <a16:creationId xmlns:a16="http://schemas.microsoft.com/office/drawing/2014/main" id="{BF08D6E9-100B-9B0F-7808-822A5838E917}"/>
                  </a:ext>
                </a:extLst>
              </p:cNvPr>
              <p:cNvPicPr/>
              <p:nvPr/>
            </p:nvPicPr>
            <p:blipFill>
              <a:blip r:embed="rId15"/>
              <a:stretch>
                <a:fillRect/>
              </a:stretch>
            </p:blipFill>
            <p:spPr>
              <a:xfrm>
                <a:off x="914914" y="5590389"/>
                <a:ext cx="146880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1" name="Ink 50">
                <a:extLst>
                  <a:ext uri="{FF2B5EF4-FFF2-40B4-BE49-F238E27FC236}">
                    <a16:creationId xmlns:a16="http://schemas.microsoft.com/office/drawing/2014/main" id="{A2210E7A-EC22-3F44-C7DC-8BA5242970D9}"/>
                  </a:ext>
                </a:extLst>
              </p14:cNvPr>
              <p14:cNvContentPartPr/>
              <p14:nvPr/>
            </p14:nvContentPartPr>
            <p14:xfrm>
              <a:off x="1241074" y="5703789"/>
              <a:ext cx="360" cy="360"/>
            </p14:xfrm>
          </p:contentPart>
        </mc:Choice>
        <mc:Fallback xmlns="">
          <p:pic>
            <p:nvPicPr>
              <p:cNvPr id="51" name="Ink 50">
                <a:extLst>
                  <a:ext uri="{FF2B5EF4-FFF2-40B4-BE49-F238E27FC236}">
                    <a16:creationId xmlns:a16="http://schemas.microsoft.com/office/drawing/2014/main" id="{A2210E7A-EC22-3F44-C7DC-8BA5242970D9}"/>
                  </a:ext>
                </a:extLst>
              </p:cNvPr>
              <p:cNvPicPr/>
              <p:nvPr/>
            </p:nvPicPr>
            <p:blipFill>
              <a:blip r:embed="rId17"/>
              <a:stretch>
                <a:fillRect/>
              </a:stretch>
            </p:blipFill>
            <p:spPr>
              <a:xfrm>
                <a:off x="1187074" y="559614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2" name="Ink 51">
                <a:extLst>
                  <a:ext uri="{FF2B5EF4-FFF2-40B4-BE49-F238E27FC236}">
                    <a16:creationId xmlns:a16="http://schemas.microsoft.com/office/drawing/2014/main" id="{BA72A039-B21C-737B-EE9F-C14633A7030B}"/>
                  </a:ext>
                </a:extLst>
              </p14:cNvPr>
              <p14:cNvContentPartPr/>
              <p14:nvPr/>
            </p14:nvContentPartPr>
            <p14:xfrm>
              <a:off x="1022914" y="5692989"/>
              <a:ext cx="1326240" cy="33480"/>
            </p14:xfrm>
          </p:contentPart>
        </mc:Choice>
        <mc:Fallback xmlns="">
          <p:pic>
            <p:nvPicPr>
              <p:cNvPr id="52" name="Ink 51">
                <a:extLst>
                  <a:ext uri="{FF2B5EF4-FFF2-40B4-BE49-F238E27FC236}">
                    <a16:creationId xmlns:a16="http://schemas.microsoft.com/office/drawing/2014/main" id="{BA72A039-B21C-737B-EE9F-C14633A7030B}"/>
                  </a:ext>
                </a:extLst>
              </p:cNvPr>
              <p:cNvPicPr/>
              <p:nvPr/>
            </p:nvPicPr>
            <p:blipFill>
              <a:blip r:embed="rId19"/>
              <a:stretch>
                <a:fillRect/>
              </a:stretch>
            </p:blipFill>
            <p:spPr>
              <a:xfrm>
                <a:off x="969274" y="5584989"/>
                <a:ext cx="143388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3" name="Ink 52">
                <a:extLst>
                  <a:ext uri="{FF2B5EF4-FFF2-40B4-BE49-F238E27FC236}">
                    <a16:creationId xmlns:a16="http://schemas.microsoft.com/office/drawing/2014/main" id="{2099C6E7-05C9-8077-AB18-6646330116CC}"/>
                  </a:ext>
                </a:extLst>
              </p14:cNvPr>
              <p14:cNvContentPartPr/>
              <p14:nvPr/>
            </p14:nvContentPartPr>
            <p14:xfrm>
              <a:off x="2362474" y="5725389"/>
              <a:ext cx="360" cy="360"/>
            </p14:xfrm>
          </p:contentPart>
        </mc:Choice>
        <mc:Fallback xmlns="">
          <p:pic>
            <p:nvPicPr>
              <p:cNvPr id="53" name="Ink 52">
                <a:extLst>
                  <a:ext uri="{FF2B5EF4-FFF2-40B4-BE49-F238E27FC236}">
                    <a16:creationId xmlns:a16="http://schemas.microsoft.com/office/drawing/2014/main" id="{2099C6E7-05C9-8077-AB18-6646330116CC}"/>
                  </a:ext>
                </a:extLst>
              </p:cNvPr>
              <p:cNvPicPr/>
              <p:nvPr/>
            </p:nvPicPr>
            <p:blipFill>
              <a:blip r:embed="rId17"/>
              <a:stretch>
                <a:fillRect/>
              </a:stretch>
            </p:blipFill>
            <p:spPr>
              <a:xfrm>
                <a:off x="2308474" y="561774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4" name="Ink 53">
                <a:extLst>
                  <a:ext uri="{FF2B5EF4-FFF2-40B4-BE49-F238E27FC236}">
                    <a16:creationId xmlns:a16="http://schemas.microsoft.com/office/drawing/2014/main" id="{7C060E54-2876-A0C7-7AF9-795BA77139C1}"/>
                  </a:ext>
                </a:extLst>
              </p14:cNvPr>
              <p14:cNvContentPartPr/>
              <p14:nvPr/>
            </p14:nvContentPartPr>
            <p14:xfrm>
              <a:off x="2362474" y="5736549"/>
              <a:ext cx="360" cy="360"/>
            </p14:xfrm>
          </p:contentPart>
        </mc:Choice>
        <mc:Fallback xmlns="">
          <p:pic>
            <p:nvPicPr>
              <p:cNvPr id="54" name="Ink 53">
                <a:extLst>
                  <a:ext uri="{FF2B5EF4-FFF2-40B4-BE49-F238E27FC236}">
                    <a16:creationId xmlns:a16="http://schemas.microsoft.com/office/drawing/2014/main" id="{7C060E54-2876-A0C7-7AF9-795BA77139C1}"/>
                  </a:ext>
                </a:extLst>
              </p:cNvPr>
              <p:cNvPicPr/>
              <p:nvPr/>
            </p:nvPicPr>
            <p:blipFill>
              <a:blip r:embed="rId17"/>
              <a:stretch>
                <a:fillRect/>
              </a:stretch>
            </p:blipFill>
            <p:spPr>
              <a:xfrm>
                <a:off x="2308474" y="562890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5" name="Ink 54">
                <a:extLst>
                  <a:ext uri="{FF2B5EF4-FFF2-40B4-BE49-F238E27FC236}">
                    <a16:creationId xmlns:a16="http://schemas.microsoft.com/office/drawing/2014/main" id="{EDEFF701-E625-CB7F-0031-552D9AE20771}"/>
                  </a:ext>
                </a:extLst>
              </p14:cNvPr>
              <p14:cNvContentPartPr/>
              <p14:nvPr/>
            </p14:nvContentPartPr>
            <p14:xfrm>
              <a:off x="2165914" y="5747709"/>
              <a:ext cx="360" cy="360"/>
            </p14:xfrm>
          </p:contentPart>
        </mc:Choice>
        <mc:Fallback xmlns="">
          <p:pic>
            <p:nvPicPr>
              <p:cNvPr id="55" name="Ink 54">
                <a:extLst>
                  <a:ext uri="{FF2B5EF4-FFF2-40B4-BE49-F238E27FC236}">
                    <a16:creationId xmlns:a16="http://schemas.microsoft.com/office/drawing/2014/main" id="{EDEFF701-E625-CB7F-0031-552D9AE20771}"/>
                  </a:ext>
                </a:extLst>
              </p:cNvPr>
              <p:cNvPicPr/>
              <p:nvPr/>
            </p:nvPicPr>
            <p:blipFill>
              <a:blip r:embed="rId17"/>
              <a:stretch>
                <a:fillRect/>
              </a:stretch>
            </p:blipFill>
            <p:spPr>
              <a:xfrm>
                <a:off x="2112274" y="564006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6" name="Ink 65">
                <a:extLst>
                  <a:ext uri="{FF2B5EF4-FFF2-40B4-BE49-F238E27FC236}">
                    <a16:creationId xmlns:a16="http://schemas.microsoft.com/office/drawing/2014/main" id="{B317CF1D-B549-47FA-3EB8-EAC6098602A4}"/>
                  </a:ext>
                </a:extLst>
              </p14:cNvPr>
              <p14:cNvContentPartPr/>
              <p14:nvPr/>
            </p14:nvContentPartPr>
            <p14:xfrm>
              <a:off x="2334394" y="5693349"/>
              <a:ext cx="8725680" cy="21960"/>
            </p14:xfrm>
          </p:contentPart>
        </mc:Choice>
        <mc:Fallback xmlns="">
          <p:pic>
            <p:nvPicPr>
              <p:cNvPr id="66" name="Ink 65">
                <a:extLst>
                  <a:ext uri="{FF2B5EF4-FFF2-40B4-BE49-F238E27FC236}">
                    <a16:creationId xmlns:a16="http://schemas.microsoft.com/office/drawing/2014/main" id="{B317CF1D-B549-47FA-3EB8-EAC6098602A4}"/>
                  </a:ext>
                </a:extLst>
              </p:cNvPr>
              <p:cNvPicPr/>
              <p:nvPr/>
            </p:nvPicPr>
            <p:blipFill>
              <a:blip r:embed="rId24"/>
              <a:stretch>
                <a:fillRect/>
              </a:stretch>
            </p:blipFill>
            <p:spPr>
              <a:xfrm>
                <a:off x="2280754" y="5585349"/>
                <a:ext cx="883332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5" name="Ink 64">
                <a:extLst>
                  <a:ext uri="{FF2B5EF4-FFF2-40B4-BE49-F238E27FC236}">
                    <a16:creationId xmlns:a16="http://schemas.microsoft.com/office/drawing/2014/main" id="{3093B733-BEE6-EEEC-1A45-427E61DFB981}"/>
                  </a:ext>
                </a:extLst>
              </p14:cNvPr>
              <p14:cNvContentPartPr/>
              <p14:nvPr/>
            </p14:nvContentPartPr>
            <p14:xfrm>
              <a:off x="2122354" y="5692989"/>
              <a:ext cx="28080" cy="360"/>
            </p14:xfrm>
          </p:contentPart>
        </mc:Choice>
        <mc:Fallback xmlns="">
          <p:pic>
            <p:nvPicPr>
              <p:cNvPr id="65" name="Ink 64">
                <a:extLst>
                  <a:ext uri="{FF2B5EF4-FFF2-40B4-BE49-F238E27FC236}">
                    <a16:creationId xmlns:a16="http://schemas.microsoft.com/office/drawing/2014/main" id="{3093B733-BEE6-EEEC-1A45-427E61DFB981}"/>
                  </a:ext>
                </a:extLst>
              </p:cNvPr>
              <p:cNvPicPr/>
              <p:nvPr/>
            </p:nvPicPr>
            <p:blipFill>
              <a:blip r:embed="rId26"/>
              <a:stretch>
                <a:fillRect/>
              </a:stretch>
            </p:blipFill>
            <p:spPr>
              <a:xfrm>
                <a:off x="2068354" y="5584989"/>
                <a:ext cx="135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2" name="Ink 61">
                <a:extLst>
                  <a:ext uri="{FF2B5EF4-FFF2-40B4-BE49-F238E27FC236}">
                    <a16:creationId xmlns:a16="http://schemas.microsoft.com/office/drawing/2014/main" id="{EC36A336-5C46-9A83-D0E3-17244317836D}"/>
                  </a:ext>
                </a:extLst>
              </p14:cNvPr>
              <p14:cNvContentPartPr/>
              <p14:nvPr/>
            </p14:nvContentPartPr>
            <p14:xfrm>
              <a:off x="2013634" y="5725389"/>
              <a:ext cx="360" cy="360"/>
            </p14:xfrm>
          </p:contentPart>
        </mc:Choice>
        <mc:Fallback xmlns="">
          <p:pic>
            <p:nvPicPr>
              <p:cNvPr id="62" name="Ink 61">
                <a:extLst>
                  <a:ext uri="{FF2B5EF4-FFF2-40B4-BE49-F238E27FC236}">
                    <a16:creationId xmlns:a16="http://schemas.microsoft.com/office/drawing/2014/main" id="{EC36A336-5C46-9A83-D0E3-17244317836D}"/>
                  </a:ext>
                </a:extLst>
              </p:cNvPr>
              <p:cNvPicPr/>
              <p:nvPr/>
            </p:nvPicPr>
            <p:blipFill>
              <a:blip r:embed="rId17"/>
              <a:stretch>
                <a:fillRect/>
              </a:stretch>
            </p:blipFill>
            <p:spPr>
              <a:xfrm>
                <a:off x="1959634" y="561774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3" name="Ink 62">
                <a:extLst>
                  <a:ext uri="{FF2B5EF4-FFF2-40B4-BE49-F238E27FC236}">
                    <a16:creationId xmlns:a16="http://schemas.microsoft.com/office/drawing/2014/main" id="{C88B1F4C-183B-4AA4-A3F4-1BDB49B7EF84}"/>
                  </a:ext>
                </a:extLst>
              </p14:cNvPr>
              <p14:cNvContentPartPr/>
              <p14:nvPr/>
            </p14:nvContentPartPr>
            <p14:xfrm>
              <a:off x="2035234" y="5725389"/>
              <a:ext cx="360" cy="360"/>
            </p14:xfrm>
          </p:contentPart>
        </mc:Choice>
        <mc:Fallback xmlns="">
          <p:pic>
            <p:nvPicPr>
              <p:cNvPr id="63" name="Ink 62">
                <a:extLst>
                  <a:ext uri="{FF2B5EF4-FFF2-40B4-BE49-F238E27FC236}">
                    <a16:creationId xmlns:a16="http://schemas.microsoft.com/office/drawing/2014/main" id="{C88B1F4C-183B-4AA4-A3F4-1BDB49B7EF84}"/>
                  </a:ext>
                </a:extLst>
              </p:cNvPr>
              <p:cNvPicPr/>
              <p:nvPr/>
            </p:nvPicPr>
            <p:blipFill>
              <a:blip r:embed="rId17"/>
              <a:stretch>
                <a:fillRect/>
              </a:stretch>
            </p:blipFill>
            <p:spPr>
              <a:xfrm>
                <a:off x="1981234" y="561774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1" name="Ink 70">
                <a:extLst>
                  <a:ext uri="{FF2B5EF4-FFF2-40B4-BE49-F238E27FC236}">
                    <a16:creationId xmlns:a16="http://schemas.microsoft.com/office/drawing/2014/main" id="{258C7059-7BA1-AF2E-CCAA-F82CD7F297EF}"/>
                  </a:ext>
                </a:extLst>
              </p14:cNvPr>
              <p14:cNvContentPartPr/>
              <p14:nvPr/>
            </p14:nvContentPartPr>
            <p14:xfrm>
              <a:off x="3907594" y="2960589"/>
              <a:ext cx="360" cy="360"/>
            </p14:xfrm>
          </p:contentPart>
        </mc:Choice>
        <mc:Fallback xmlns="">
          <p:pic>
            <p:nvPicPr>
              <p:cNvPr id="71" name="Ink 70">
                <a:extLst>
                  <a:ext uri="{FF2B5EF4-FFF2-40B4-BE49-F238E27FC236}">
                    <a16:creationId xmlns:a16="http://schemas.microsoft.com/office/drawing/2014/main" id="{258C7059-7BA1-AF2E-CCAA-F82CD7F297EF}"/>
                  </a:ext>
                </a:extLst>
              </p:cNvPr>
              <p:cNvPicPr/>
              <p:nvPr/>
            </p:nvPicPr>
            <p:blipFill>
              <a:blip r:embed="rId30"/>
              <a:stretch>
                <a:fillRect/>
              </a:stretch>
            </p:blipFill>
            <p:spPr>
              <a:xfrm>
                <a:off x="3889954" y="2924949"/>
                <a:ext cx="36000" cy="72000"/>
              </a:xfrm>
              <a:prstGeom prst="rect">
                <a:avLst/>
              </a:prstGeom>
            </p:spPr>
          </p:pic>
        </mc:Fallback>
      </mc:AlternateContent>
    </p:spTree>
    <p:extLst>
      <p:ext uri="{BB962C8B-B14F-4D97-AF65-F5344CB8AC3E}">
        <p14:creationId xmlns:p14="http://schemas.microsoft.com/office/powerpoint/2010/main" val="3790339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TotalTime>
  <Words>1962</Words>
  <Application>Microsoft Office PowerPoint</Application>
  <PresentationFormat>Widescreen</PresentationFormat>
  <Paragraphs>100</Paragraphs>
  <Slides>33</Slides>
  <Notes>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Arial</vt:lpstr>
      <vt:lpstr>Bell MT</vt:lpstr>
      <vt:lpstr>Calibri</vt:lpstr>
      <vt:lpstr>Calibri Light</vt:lpstr>
      <vt:lpstr>georgia</vt:lpstr>
      <vt:lpstr>gtam</vt:lpstr>
      <vt:lpstr>Roboto</vt:lpstr>
      <vt:lpstr>Symbol</vt:lpstr>
      <vt:lpstr>Times New Roman</vt:lpstr>
      <vt:lpstr>Wingdings</vt:lpstr>
      <vt:lpstr>yahooSans</vt:lpstr>
      <vt:lpstr>Office Theme</vt:lpstr>
      <vt:lpstr>PowerPoint Presentation</vt:lpstr>
      <vt:lpstr>CONNECTING CHILDHOOD TRAUMA AND DELINQUENCY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SELDOMLY-ADDRESSED: RACIALIZED TRAUMA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TRAUMA, RESISTANCE, AND RESILIENCE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jcleaverjms@gmail.com</dc:creator>
  <cp:lastModifiedBy>jcleaverjms@gmail.com</cp:lastModifiedBy>
  <cp:revision>30</cp:revision>
  <dcterms:created xsi:type="dcterms:W3CDTF">2025-04-01T22:58:03Z</dcterms:created>
  <dcterms:modified xsi:type="dcterms:W3CDTF">2025-04-23T19:59:37Z</dcterms:modified>
</cp:coreProperties>
</file>